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5" r:id="rId8"/>
    <p:sldId id="280" r:id="rId9"/>
    <p:sldId id="281" r:id="rId10"/>
    <p:sldId id="264" r:id="rId11"/>
    <p:sldId id="261" r:id="rId12"/>
    <p:sldId id="260" r:id="rId13"/>
    <p:sldId id="266" r:id="rId14"/>
    <p:sldId id="283" r:id="rId15"/>
    <p:sldId id="267" r:id="rId16"/>
    <p:sldId id="282" r:id="rId17"/>
    <p:sldId id="268" r:id="rId18"/>
    <p:sldId id="270" r:id="rId19"/>
    <p:sldId id="269" r:id="rId20"/>
    <p:sldId id="272" r:id="rId21"/>
    <p:sldId id="271" r:id="rId22"/>
    <p:sldId id="278" r:id="rId23"/>
    <p:sldId id="295" r:id="rId24"/>
    <p:sldId id="292" r:id="rId25"/>
    <p:sldId id="291" r:id="rId26"/>
    <p:sldId id="277" r:id="rId27"/>
    <p:sldId id="274" r:id="rId28"/>
    <p:sldId id="273" r:id="rId29"/>
    <p:sldId id="275" r:id="rId30"/>
    <p:sldId id="276" r:id="rId31"/>
    <p:sldId id="294" r:id="rId32"/>
    <p:sldId id="285" r:id="rId33"/>
    <p:sldId id="287" r:id="rId34"/>
    <p:sldId id="288" r:id="rId35"/>
    <p:sldId id="290" r:id="rId36"/>
    <p:sldId id="286" r:id="rId37"/>
    <p:sldId id="289" r:id="rId38"/>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96450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611560" y="4937474"/>
            <a:ext cx="6912768" cy="1920526"/>
          </a:xfrm>
          <a:prstGeom prst="rect">
            <a:avLst/>
          </a:prstGeom>
          <a:noFill/>
        </p:spPr>
        <p:txBody>
          <a:bodyPr wrap="square" rtlCol="0">
            <a:spAutoFit/>
          </a:bodyPr>
          <a:lstStyle/>
          <a:p>
            <a:pPr algn="ctr" fontAlgn="auto">
              <a:spcBef>
                <a:spcPct val="20000"/>
              </a:spcBef>
              <a:spcAft>
                <a:spcPts val="0"/>
              </a:spcAft>
              <a:buClr>
                <a:srgbClr val="9BBB59"/>
              </a:buClr>
              <a:defRPr/>
            </a:pPr>
            <a:r>
              <a:rPr lang="ru-RU" b="1" dirty="0" smtClean="0">
                <a:ln w="1905"/>
                <a:solidFill>
                  <a:schemeClr val="bg1"/>
                </a:solidFill>
                <a:effectLst>
                  <a:innerShdw blurRad="69850" dist="43180" dir="5400000">
                    <a:srgbClr val="000000">
                      <a:alpha val="65000"/>
                    </a:srgbClr>
                  </a:innerShdw>
                </a:effectLst>
              </a:rPr>
              <a:t>Директора   МОБУ </a:t>
            </a:r>
          </a:p>
          <a:p>
            <a:pPr algn="ctr" fontAlgn="auto">
              <a:spcBef>
                <a:spcPct val="20000"/>
              </a:spcBef>
              <a:spcAft>
                <a:spcPts val="0"/>
              </a:spcAft>
              <a:buClr>
                <a:srgbClr val="9BBB59"/>
              </a:buClr>
              <a:defRPr/>
            </a:pPr>
            <a:r>
              <a:rPr lang="ru-RU" b="1" dirty="0" smtClean="0">
                <a:ln w="1905"/>
                <a:solidFill>
                  <a:schemeClr val="bg1"/>
                </a:solidFill>
                <a:effectLst>
                  <a:innerShdw blurRad="69850" dist="43180" dir="5400000">
                    <a:srgbClr val="000000">
                      <a:alpha val="65000"/>
                    </a:srgbClr>
                  </a:innerShdw>
                </a:effectLst>
              </a:rPr>
              <a:t>«Средняя общеобразовательная школа №6 с углублённым изучением отдельных предметов» г. Всеволожска</a:t>
            </a:r>
          </a:p>
          <a:p>
            <a:pPr algn="ctr" fontAlgn="auto">
              <a:spcBef>
                <a:spcPct val="20000"/>
              </a:spcBef>
              <a:spcAft>
                <a:spcPts val="0"/>
              </a:spcAft>
              <a:buClr>
                <a:srgbClr val="9BBB59"/>
              </a:buClr>
              <a:defRPr/>
            </a:pPr>
            <a:r>
              <a:rPr lang="ru-RU" b="1" dirty="0" smtClean="0">
                <a:ln w="1905"/>
                <a:solidFill>
                  <a:schemeClr val="bg1"/>
                </a:solidFill>
                <a:effectLst>
                  <a:innerShdw blurRad="69850" dist="43180" dir="5400000">
                    <a:srgbClr val="000000">
                      <a:alpha val="65000"/>
                    </a:srgbClr>
                  </a:innerShdw>
                </a:effectLst>
              </a:rPr>
              <a:t>И.П.Федоренко</a:t>
            </a:r>
          </a:p>
          <a:p>
            <a:pPr algn="ctr" fontAlgn="auto">
              <a:spcBef>
                <a:spcPct val="20000"/>
              </a:spcBef>
              <a:spcAft>
                <a:spcPts val="0"/>
              </a:spcAft>
              <a:buClr>
                <a:srgbClr val="9BBB59"/>
              </a:buClr>
              <a:defRPr/>
            </a:pPr>
            <a:r>
              <a:rPr lang="ru-RU" b="1" dirty="0" smtClean="0">
                <a:ln w="1905"/>
                <a:solidFill>
                  <a:schemeClr val="bg1"/>
                </a:solidFill>
                <a:effectLst>
                  <a:innerShdw blurRad="69850" dist="43180" dir="5400000">
                    <a:srgbClr val="000000">
                      <a:alpha val="65000"/>
                    </a:srgbClr>
                  </a:innerShdw>
                </a:effectLst>
              </a:rPr>
              <a:t>2016г.</a:t>
            </a:r>
          </a:p>
          <a:p>
            <a:endParaRPr lang="ru-RU" dirty="0"/>
          </a:p>
        </p:txBody>
      </p:sp>
      <p:pic>
        <p:nvPicPr>
          <p:cNvPr id="7" name="Picture 2" descr="C:\Users\USER\Desktop\школа.jpg"/>
          <p:cNvPicPr>
            <a:picLocks noChangeAspect="1" noChangeArrowheads="1"/>
          </p:cNvPicPr>
          <p:nvPr/>
        </p:nvPicPr>
        <p:blipFill>
          <a:blip r:embed="rId4" cstate="print"/>
          <a:srcRect/>
          <a:stretch>
            <a:fillRect/>
          </a:stretch>
        </p:blipFill>
        <p:spPr>
          <a:xfrm>
            <a:off x="1259632" y="1772816"/>
            <a:ext cx="5361323" cy="3024336"/>
          </a:xfrm>
          <a:prstGeom prst="roundRect">
            <a:avLst>
              <a:gd name="adj" fmla="val 11111"/>
            </a:avLst>
          </a:prstGeom>
          <a:ln w="190500" cap="rnd">
            <a:solidFill>
              <a:srgbClr val="996633"/>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Прямоугольник 7"/>
          <p:cNvSpPr/>
          <p:nvPr/>
        </p:nvSpPr>
        <p:spPr>
          <a:xfrm>
            <a:off x="179512" y="692696"/>
            <a:ext cx="6912768" cy="830997"/>
          </a:xfrm>
          <a:prstGeom prst="rect">
            <a:avLst/>
          </a:prstGeom>
        </p:spPr>
        <p:txBody>
          <a:bodyPr wrap="square">
            <a:sp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Публичный доклад </a:t>
            </a:r>
            <a:endParaRPr lang="ru-RU"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Заголовок 1"/>
          <p:cNvSpPr txBox="1">
            <a:spLocks/>
          </p:cNvSpPr>
          <p:nvPr/>
        </p:nvSpPr>
        <p:spPr>
          <a:xfrm>
            <a:off x="0" y="404664"/>
            <a:ext cx="7380312" cy="11430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mn-lt"/>
                <a:ea typeface="+mn-ea"/>
                <a:cs typeface="+mn-cs"/>
              </a:rPr>
              <a:t/>
            </a:r>
            <a:br>
              <a:rPr kumimoji="0" lang="ru-RU" sz="4400" b="0"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mn-lt"/>
                <a:ea typeface="+mn-ea"/>
                <a:cs typeface="+mn-cs"/>
              </a:rPr>
            </a:br>
            <a:r>
              <a:rPr kumimoji="0" lang="ru-RU" sz="4400" b="1" i="0" u="none" strike="noStrike" kern="1200" cap="none" spc="0" normalizeH="0" baseline="0" noProof="0" dirty="0" smtClean="0">
                <a:ln w="1905"/>
                <a:solidFill>
                  <a:srgbClr val="C00000"/>
                </a:solidFill>
                <a:effectLst>
                  <a:innerShdw blurRad="69850" dist="43180" dir="5400000">
                    <a:srgbClr val="000000">
                      <a:alpha val="65000"/>
                    </a:srgbClr>
                  </a:innerShdw>
                </a:effectLst>
                <a:uLnTx/>
                <a:uFillTx/>
                <a:latin typeface="+mn-lt"/>
                <a:ea typeface="+mn-ea"/>
                <a:cs typeface="+mn-cs"/>
              </a:rPr>
              <a:t>Школа реализует следующие образовательные программы:</a:t>
            </a:r>
            <a:r>
              <a:rPr kumimoji="0" lang="ru-RU" sz="4400" b="1" i="0" u="none" strike="noStrike" kern="1200" cap="none" spc="0" normalizeH="0" baseline="0" noProof="0" dirty="0" smtClean="0">
                <a:ln>
                  <a:noFill/>
                </a:ln>
                <a:solidFill>
                  <a:srgbClr val="C00000"/>
                </a:solidFill>
                <a:effectLst/>
                <a:uLnTx/>
                <a:uFillTx/>
                <a:latin typeface="+mn-lt"/>
                <a:ea typeface="+mn-ea"/>
                <a:cs typeface="+mn-cs"/>
              </a:rPr>
              <a:t/>
            </a:r>
            <a:br>
              <a:rPr kumimoji="0" lang="ru-RU" sz="4400" b="1" i="0" u="none" strike="noStrike" kern="1200" cap="none" spc="0" normalizeH="0" baseline="0" noProof="0" dirty="0" smtClean="0">
                <a:ln>
                  <a:noFill/>
                </a:ln>
                <a:solidFill>
                  <a:srgbClr val="C00000"/>
                </a:solidFill>
                <a:effectLst/>
                <a:uLnTx/>
                <a:uFillTx/>
                <a:latin typeface="+mn-lt"/>
                <a:ea typeface="+mn-ea"/>
                <a:cs typeface="+mn-cs"/>
              </a:rPr>
            </a:br>
            <a:endParaRPr kumimoji="0" lang="ru-RU" sz="44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Прямоугольник 6"/>
          <p:cNvSpPr/>
          <p:nvPr/>
        </p:nvSpPr>
        <p:spPr>
          <a:xfrm>
            <a:off x="0" y="1484784"/>
            <a:ext cx="7740352" cy="4770537"/>
          </a:xfrm>
          <a:prstGeom prst="rect">
            <a:avLst/>
          </a:prstGeom>
        </p:spPr>
        <p:txBody>
          <a:bodyPr wrap="square">
            <a:spAutoFit/>
          </a:bodyPr>
          <a:lstStyle/>
          <a:p>
            <a:pPr marL="274320" lvl="0" indent="-274320">
              <a:spcBef>
                <a:spcPct val="20000"/>
              </a:spcBef>
              <a:buClr>
                <a:srgbClr val="9BBB59"/>
              </a:buClr>
              <a:defRPr/>
            </a:pPr>
            <a:r>
              <a:rPr lang="ru-RU" sz="1600" b="1" u="sng" dirty="0" smtClean="0">
                <a:solidFill>
                  <a:prstClr val="black"/>
                </a:solidFill>
              </a:rPr>
              <a:t>1ступень:</a:t>
            </a:r>
          </a:p>
          <a:p>
            <a:pPr marL="274320" lvl="0" indent="-274320">
              <a:spcBef>
                <a:spcPct val="20000"/>
              </a:spcBef>
              <a:buClr>
                <a:srgbClr val="9BBB59"/>
              </a:buClr>
              <a:defRPr/>
            </a:pPr>
            <a:r>
              <a:rPr lang="ru-RU" sz="1600" b="1" dirty="0" smtClean="0">
                <a:solidFill>
                  <a:prstClr val="black"/>
                </a:solidFill>
              </a:rPr>
              <a:t>	- начального общего образования 1,2,3,4 классы. Классы работают по УМК «Перспектива», «Школа России»</a:t>
            </a:r>
          </a:p>
          <a:p>
            <a:pPr marL="274320" lvl="0" indent="-274320">
              <a:spcBef>
                <a:spcPct val="20000"/>
              </a:spcBef>
              <a:buClr>
                <a:srgbClr val="9BBB59"/>
              </a:buClr>
              <a:defRPr/>
            </a:pPr>
            <a:r>
              <a:rPr lang="ru-RU" sz="1600" b="1" dirty="0" smtClean="0">
                <a:solidFill>
                  <a:prstClr val="black"/>
                </a:solidFill>
              </a:rPr>
              <a:t>      - начального общего образования, обеспечивающая дополнительную (углубленную) подготовку обучающихся по английскому языку 2,3,4 классы.</a:t>
            </a:r>
          </a:p>
          <a:p>
            <a:pPr marL="274320" lvl="0" indent="-274320">
              <a:spcBef>
                <a:spcPct val="20000"/>
              </a:spcBef>
              <a:buClr>
                <a:srgbClr val="9BBB59"/>
              </a:buClr>
              <a:defRPr/>
            </a:pPr>
            <a:r>
              <a:rPr lang="ru-RU" sz="1600" b="1" dirty="0" smtClean="0">
                <a:solidFill>
                  <a:prstClr val="black"/>
                </a:solidFill>
              </a:rPr>
              <a:t> </a:t>
            </a:r>
            <a:r>
              <a:rPr lang="ru-RU" sz="1600" b="1" u="sng" dirty="0" smtClean="0">
                <a:solidFill>
                  <a:prstClr val="black"/>
                </a:solidFill>
              </a:rPr>
              <a:t>   2 ступень</a:t>
            </a:r>
            <a:r>
              <a:rPr lang="ru-RU" sz="1600" b="1" dirty="0" smtClean="0">
                <a:solidFill>
                  <a:prstClr val="black"/>
                </a:solidFill>
              </a:rPr>
              <a:t>:</a:t>
            </a:r>
          </a:p>
          <a:p>
            <a:pPr marL="274320" lvl="0" indent="-274320">
              <a:spcBef>
                <a:spcPct val="20000"/>
              </a:spcBef>
              <a:buClr>
                <a:srgbClr val="9BBB59"/>
              </a:buClr>
              <a:defRPr/>
            </a:pPr>
            <a:r>
              <a:rPr lang="ru-RU" sz="1600" b="1" dirty="0" smtClean="0">
                <a:solidFill>
                  <a:prstClr val="black"/>
                </a:solidFill>
              </a:rPr>
              <a:t>- основного общего образования 5,6,7,8,9 классы;</a:t>
            </a:r>
          </a:p>
          <a:p>
            <a:pPr marL="274320" lvl="0" indent="-274320">
              <a:spcBef>
                <a:spcPct val="20000"/>
              </a:spcBef>
              <a:buClr>
                <a:srgbClr val="9BBB59"/>
              </a:buClr>
              <a:defRPr/>
            </a:pPr>
            <a:r>
              <a:rPr lang="ru-RU" sz="1600" b="1" dirty="0" smtClean="0">
                <a:solidFill>
                  <a:prstClr val="black"/>
                </a:solidFill>
              </a:rPr>
              <a:t>- основного общего образования, обеспечивающая дополнительную (углубленную) подготовку обучающихся по английскому языку 5,6,7,8,9 классы;</a:t>
            </a:r>
          </a:p>
          <a:p>
            <a:pPr marL="274320" lvl="0" indent="-274320">
              <a:spcBef>
                <a:spcPct val="20000"/>
              </a:spcBef>
              <a:buClr>
                <a:srgbClr val="9BBB59"/>
              </a:buClr>
              <a:defRPr/>
            </a:pPr>
            <a:r>
              <a:rPr lang="ru-RU" sz="1600" b="1" dirty="0" smtClean="0">
                <a:solidFill>
                  <a:prstClr val="black"/>
                </a:solidFill>
              </a:rPr>
              <a:t>- основного общего образования, обеспечивающая дополнительную (углубленную) подготовку обучающихся по химии 8,9 классы.</a:t>
            </a:r>
          </a:p>
          <a:p>
            <a:pPr marL="274320" lvl="0" indent="-274320">
              <a:spcBef>
                <a:spcPct val="20000"/>
              </a:spcBef>
              <a:buClr>
                <a:srgbClr val="9BBB59"/>
              </a:buClr>
              <a:defRPr/>
            </a:pPr>
            <a:r>
              <a:rPr lang="ru-RU" sz="1600" b="1" dirty="0" smtClean="0">
                <a:solidFill>
                  <a:prstClr val="black"/>
                </a:solidFill>
              </a:rPr>
              <a:t> </a:t>
            </a:r>
            <a:r>
              <a:rPr lang="ru-RU" sz="1600" b="1" u="sng" dirty="0" smtClean="0">
                <a:solidFill>
                  <a:prstClr val="black"/>
                </a:solidFill>
              </a:rPr>
              <a:t>3 ступень</a:t>
            </a:r>
            <a:r>
              <a:rPr lang="ru-RU" sz="1600" b="1" dirty="0" smtClean="0">
                <a:solidFill>
                  <a:prstClr val="black"/>
                </a:solidFill>
              </a:rPr>
              <a:t>:</a:t>
            </a:r>
          </a:p>
          <a:p>
            <a:pPr marL="274320" lvl="0" indent="-274320">
              <a:spcBef>
                <a:spcPct val="20000"/>
              </a:spcBef>
              <a:buClr>
                <a:srgbClr val="9BBB59"/>
              </a:buClr>
              <a:defRPr/>
            </a:pPr>
            <a:r>
              <a:rPr lang="ru-RU" sz="1600" b="1" dirty="0" smtClean="0">
                <a:solidFill>
                  <a:prstClr val="black"/>
                </a:solidFill>
              </a:rPr>
              <a:t>-  среднего общего образования 10,11 классы;</a:t>
            </a:r>
          </a:p>
          <a:p>
            <a:pPr marL="274320" lvl="0" indent="-274320">
              <a:spcBef>
                <a:spcPct val="20000"/>
              </a:spcBef>
              <a:buClr>
                <a:srgbClr val="9BBB59"/>
              </a:buClr>
              <a:defRPr/>
            </a:pPr>
            <a:r>
              <a:rPr lang="ru-RU" sz="1600" b="1" dirty="0" smtClean="0">
                <a:solidFill>
                  <a:prstClr val="black"/>
                </a:solidFill>
              </a:rPr>
              <a:t>- среднего  общего образования, обеспечивающая дополнительную (углубленную) подготовку обучающихся по английскому языку 10-11 классы;</a:t>
            </a:r>
          </a:p>
          <a:p>
            <a:pPr marL="274320" lvl="0" indent="-274320">
              <a:spcBef>
                <a:spcPct val="20000"/>
              </a:spcBef>
              <a:buClr>
                <a:srgbClr val="9BBB59"/>
              </a:buClr>
              <a:defRPr/>
            </a:pPr>
            <a:r>
              <a:rPr lang="ru-RU" sz="1600" b="1" dirty="0" smtClean="0">
                <a:solidFill>
                  <a:prstClr val="black"/>
                </a:solidFill>
              </a:rPr>
              <a:t>- среднего  общего образования, обеспечивающая дополнительную (углубленную) подготовку обучающихся по химии 10,11 классы.</a:t>
            </a:r>
            <a:endParaRPr lang="ru-RU" sz="1600" b="1" dirty="0">
              <a:solidFill>
                <a:prstClr val="black"/>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2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Заголовок 1"/>
          <p:cNvSpPr txBox="1">
            <a:spLocks/>
          </p:cNvSpPr>
          <p:nvPr/>
        </p:nvSpPr>
        <p:spPr>
          <a:xfrm>
            <a:off x="0" y="404664"/>
            <a:ext cx="7380312" cy="1143000"/>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w="1905"/>
                <a:solidFill>
                  <a:schemeClr val="accent6">
                    <a:lumMod val="50000"/>
                  </a:schemeClr>
                </a:solidFill>
                <a:effectLst>
                  <a:innerShdw blurRad="69850" dist="43180" dir="5400000">
                    <a:srgbClr val="000000">
                      <a:alpha val="65000"/>
                    </a:srgbClr>
                  </a:innerShdw>
                </a:effectLst>
                <a:uLnTx/>
                <a:uFillTx/>
                <a:latin typeface="+mn-lt"/>
                <a:ea typeface="+mn-ea"/>
                <a:cs typeface="+mn-cs"/>
              </a:rPr>
              <a:t/>
            </a:r>
            <a:br>
              <a:rPr kumimoji="0" lang="ru-RU" sz="4400" b="0" i="0" u="none" strike="noStrike" kern="1200" cap="none" spc="0" normalizeH="0" baseline="0" noProof="0" smtClean="0">
                <a:ln w="1905"/>
                <a:solidFill>
                  <a:schemeClr val="accent6">
                    <a:lumMod val="50000"/>
                  </a:schemeClr>
                </a:solidFill>
                <a:effectLst>
                  <a:innerShdw blurRad="69850" dist="43180" dir="5400000">
                    <a:srgbClr val="000000">
                      <a:alpha val="65000"/>
                    </a:srgbClr>
                  </a:innerShdw>
                </a:effectLst>
                <a:uLnTx/>
                <a:uFillTx/>
                <a:latin typeface="+mn-lt"/>
                <a:ea typeface="+mn-ea"/>
                <a:cs typeface="+mn-cs"/>
              </a:rPr>
            </a:br>
            <a:r>
              <a:rPr kumimoji="0" lang="ru-RU" sz="4400" b="0" i="0" u="none" strike="noStrike" kern="1200" cap="none" spc="0" normalizeH="0" baseline="0" noProof="0" smtClean="0">
                <a:ln w="1905"/>
                <a:solidFill>
                  <a:schemeClr val="accent6">
                    <a:lumMod val="50000"/>
                  </a:schemeClr>
                </a:solidFill>
                <a:effectLst>
                  <a:innerShdw blurRad="69850" dist="43180" dir="5400000">
                    <a:srgbClr val="000000">
                      <a:alpha val="65000"/>
                    </a:srgbClr>
                  </a:innerShdw>
                </a:effectLst>
                <a:uLnTx/>
                <a:uFillTx/>
                <a:latin typeface="+mn-lt"/>
                <a:ea typeface="+mn-ea"/>
                <a:cs typeface="+mn-cs"/>
              </a:rPr>
              <a:t>Дополнительные образовательные программы </a:t>
            </a:r>
            <a:r>
              <a:rPr kumimoji="0" lang="ru-RU" sz="4400" b="0" i="0" u="none" strike="noStrike" kern="1200" cap="none" spc="0" normalizeH="0" baseline="0" noProof="0" smtClean="0">
                <a:ln>
                  <a:noFill/>
                </a:ln>
                <a:solidFill>
                  <a:schemeClr val="accent6">
                    <a:lumMod val="50000"/>
                  </a:schemeClr>
                </a:solidFill>
                <a:effectLst/>
                <a:uLnTx/>
                <a:uFillTx/>
                <a:latin typeface="+mn-lt"/>
                <a:ea typeface="+mn-ea"/>
                <a:cs typeface="+mn-cs"/>
              </a:rPr>
              <a:t/>
            </a:r>
            <a:br>
              <a:rPr kumimoji="0" lang="ru-RU" sz="4400" b="0" i="0" u="none" strike="noStrike" kern="1200" cap="none" spc="0" normalizeH="0" baseline="0" noProof="0" smtClean="0">
                <a:ln>
                  <a:noFill/>
                </a:ln>
                <a:solidFill>
                  <a:schemeClr val="accent6">
                    <a:lumMod val="50000"/>
                  </a:schemeClr>
                </a:solidFill>
                <a:effectLst/>
                <a:uLnTx/>
                <a:uFillTx/>
                <a:latin typeface="+mn-lt"/>
                <a:ea typeface="+mn-ea"/>
                <a:cs typeface="+mn-cs"/>
              </a:rPr>
            </a:br>
            <a:endParaRPr kumimoji="0" lang="ru-RU" sz="4400" b="0"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
        <p:nvSpPr>
          <p:cNvPr id="7" name="Прямоугольник 6"/>
          <p:cNvSpPr/>
          <p:nvPr/>
        </p:nvSpPr>
        <p:spPr>
          <a:xfrm>
            <a:off x="0" y="2060848"/>
            <a:ext cx="7524328"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1.социально-педагогической;</a:t>
            </a:r>
          </a:p>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2.научно-технической;</a:t>
            </a:r>
          </a:p>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3.физкультурно-спортивной;</a:t>
            </a:r>
          </a:p>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4.художественно-эстетической;</a:t>
            </a:r>
          </a:p>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5. туристско-краеведческой</a:t>
            </a:r>
          </a:p>
          <a:p>
            <a:pPr marL="342900" lvl="0" indent="-342900" fontAlgn="base">
              <a:spcBef>
                <a:spcPct val="20000"/>
              </a:spcBef>
              <a:spcAft>
                <a:spcPct val="0"/>
              </a:spcAft>
              <a:defRPr/>
            </a:pPr>
            <a:r>
              <a:rPr lang="ru-RU" sz="2800" b="1" dirty="0" smtClean="0">
                <a:solidFill>
                  <a:srgbClr val="F79646">
                    <a:lumMod val="50000"/>
                  </a:srgbClr>
                </a:solidFill>
                <a:latin typeface="Arial" charset="0"/>
                <a:cs typeface="Arial" charset="0"/>
              </a:rPr>
              <a:t>направленности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323528" y="2413338"/>
            <a:ext cx="7272808" cy="403187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3200" b="1" dirty="0" smtClean="0">
                <a:solidFill>
                  <a:srgbClr val="FF0000"/>
                </a:solidFill>
              </a:rPr>
              <a:t>За период с 1996 – 2013 г.г. школа выпустила: </a:t>
            </a:r>
          </a:p>
          <a:p>
            <a:r>
              <a:rPr lang="ru-RU" sz="3200" b="1" dirty="0" smtClean="0">
                <a:solidFill>
                  <a:srgbClr val="FF0000"/>
                </a:solidFill>
              </a:rPr>
              <a:t>"Золотых медалистов" - 35;</a:t>
            </a:r>
          </a:p>
          <a:p>
            <a:r>
              <a:rPr lang="ru-RU" sz="3200" b="1" dirty="0" smtClean="0">
                <a:solidFill>
                  <a:srgbClr val="FF0000"/>
                </a:solidFill>
              </a:rPr>
              <a:t>«Серебряных медалистов» – 38</a:t>
            </a:r>
          </a:p>
          <a:p>
            <a:r>
              <a:rPr lang="ru-RU" sz="3200" b="1" dirty="0" smtClean="0">
                <a:solidFill>
                  <a:srgbClr val="FF0000"/>
                </a:solidFill>
              </a:rPr>
              <a:t>За 2014 – 2016 г.г. медалями </a:t>
            </a:r>
          </a:p>
          <a:p>
            <a:r>
              <a:rPr lang="ru-RU" sz="3200" b="1" dirty="0" smtClean="0">
                <a:solidFill>
                  <a:srgbClr val="FF0000"/>
                </a:solidFill>
              </a:rPr>
              <a:t>«За успехи в обучении» </a:t>
            </a:r>
          </a:p>
          <a:p>
            <a:r>
              <a:rPr lang="ru-RU" sz="3200" b="1" dirty="0" smtClean="0">
                <a:solidFill>
                  <a:srgbClr val="FF0000"/>
                </a:solidFill>
              </a:rPr>
              <a:t>награжден 21 выпускник школы</a:t>
            </a:r>
          </a:p>
          <a:p>
            <a:endParaRPr lang="ru-RU" sz="32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Объект 2"/>
          <p:cNvSpPr txBox="1">
            <a:spLocks/>
          </p:cNvSpPr>
          <p:nvPr/>
        </p:nvSpPr>
        <p:spPr>
          <a:xfrm>
            <a:off x="0" y="198884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4800" b="1" i="0" u="none" strike="noStrike" kern="1200" cap="none" spc="0" normalizeH="0" baseline="0" noProof="0" dirty="0" smtClean="0">
                <a:ln>
                  <a:noFill/>
                </a:ln>
                <a:solidFill>
                  <a:srgbClr val="800000"/>
                </a:solidFill>
                <a:effectLst/>
                <a:uLnTx/>
                <a:uFillTx/>
                <a:latin typeface="+mn-lt"/>
                <a:ea typeface="+mn-ea"/>
                <a:cs typeface="+mn-cs"/>
              </a:rPr>
              <a:t>Результаты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4800" b="1" i="0" u="none" strike="noStrike" kern="1200" cap="none" spc="0" normalizeH="0" baseline="0" noProof="0" dirty="0" smtClean="0">
                <a:ln>
                  <a:noFill/>
                </a:ln>
                <a:solidFill>
                  <a:srgbClr val="800000"/>
                </a:solidFill>
                <a:effectLst/>
                <a:uLnTx/>
                <a:uFillTx/>
                <a:latin typeface="+mn-lt"/>
                <a:ea typeface="+mn-ea"/>
                <a:cs typeface="+mn-cs"/>
              </a:rPr>
              <a:t>2015– 2016 учебного года</a:t>
            </a:r>
            <a:endParaRPr kumimoji="0" lang="ru-RU" sz="4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Объект 2"/>
          <p:cNvSpPr txBox="1">
            <a:spLocks/>
          </p:cNvSpPr>
          <p:nvPr/>
        </p:nvSpPr>
        <p:spPr>
          <a:xfrm>
            <a:off x="0" y="198884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Текст 2"/>
          <p:cNvSpPr txBox="1">
            <a:spLocks/>
          </p:cNvSpPr>
          <p:nvPr/>
        </p:nvSpPr>
        <p:spPr>
          <a:xfrm>
            <a:off x="215900" y="1484784"/>
            <a:ext cx="8785225" cy="5373216"/>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На начало 2015/2016 учебного года было открыто 38 класс-комплект: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 начальная школа –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 основная школа –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–средняя школа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В классах обучалось на начало года 1077 обучающихся.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Только  создание благоприятного психологического климата взаимоотношений сотрудничества и партнерства среди школьников, ровесников, семьи позволило образовательному учреждению добиться следующих результатов: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Успеваемость по итогам 2015-16  учебного года составила 100%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Аттестовано – 919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Не аттестовано – 153 (учащиеся 1-х классов);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effectLst/>
                <a:uLnTx/>
                <a:uFillTx/>
                <a:latin typeface="+mn-lt"/>
                <a:ea typeface="+mn-ea"/>
                <a:cs typeface="+mn-cs"/>
              </a:rPr>
              <a:t>Качество </a:t>
            </a:r>
            <a:r>
              <a:rPr kumimoji="0" lang="ru-RU" sz="2000" b="1" i="0" u="none" strike="noStrike" kern="1200" cap="none" spc="0" normalizeH="0" baseline="0" noProof="0" dirty="0" err="1" smtClean="0">
                <a:ln>
                  <a:noFill/>
                </a:ln>
                <a:effectLst/>
                <a:uLnTx/>
                <a:uFillTx/>
                <a:latin typeface="+mn-lt"/>
                <a:ea typeface="+mn-ea"/>
                <a:cs typeface="+mn-cs"/>
              </a:rPr>
              <a:t>обученности</a:t>
            </a:r>
            <a:r>
              <a:rPr kumimoji="0" lang="ru-RU" sz="2000" b="1" i="0" u="none" strike="noStrike" kern="1200" cap="none" spc="0" normalizeH="0" baseline="0" noProof="0" dirty="0" smtClean="0">
                <a:ln>
                  <a:noFill/>
                </a:ln>
                <a:effectLst/>
                <a:uLnTx/>
                <a:uFillTx/>
                <a:latin typeface="+mn-lt"/>
                <a:ea typeface="+mn-ea"/>
                <a:cs typeface="+mn-cs"/>
              </a:rPr>
              <a:t> составляет – 57%, что на 1% выше результатов 2014-15 учебного года и это соответствует выполнению поставленной перед школой задачи о повышении качества образования до 56% - качество </a:t>
            </a:r>
            <a:r>
              <a:rPr kumimoji="0" lang="ru-RU" sz="2000" b="1" i="0" u="none" strike="noStrike" kern="1200" cap="none" spc="0" normalizeH="0" baseline="0" noProof="0" dirty="0" err="1" smtClean="0">
                <a:ln>
                  <a:noFill/>
                </a:ln>
                <a:effectLst/>
                <a:uLnTx/>
                <a:uFillTx/>
                <a:latin typeface="+mn-lt"/>
                <a:ea typeface="+mn-ea"/>
                <a:cs typeface="+mn-cs"/>
              </a:rPr>
              <a:t>обученности</a:t>
            </a:r>
            <a:r>
              <a:rPr kumimoji="0" lang="ru-RU" sz="2000" b="1" i="0" u="none" strike="noStrike" kern="1200" cap="none" spc="0" normalizeH="0" baseline="0" noProof="0" dirty="0" smtClean="0">
                <a:ln>
                  <a:noFill/>
                </a:ln>
                <a:effectLst/>
                <a:uLnTx/>
                <a:uFillTx/>
                <a:latin typeface="+mn-lt"/>
                <a:ea typeface="+mn-ea"/>
                <a:cs typeface="+mn-cs"/>
              </a:rPr>
              <a:t> повысили до 57%.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Прямоугольник 6"/>
          <p:cNvSpPr/>
          <p:nvPr/>
        </p:nvSpPr>
        <p:spPr>
          <a:xfrm>
            <a:off x="0" y="404664"/>
            <a:ext cx="7380312" cy="1200329"/>
          </a:xfrm>
          <a:prstGeom prst="rect">
            <a:avLst/>
          </a:prstGeom>
        </p:spPr>
        <p:txBody>
          <a:bodyPr wrap="square">
            <a:spAutoFit/>
          </a:bodyPr>
          <a:lstStyle/>
          <a:p>
            <a:r>
              <a:rPr lang="ru-RU" altLang="ru-RU" sz="2400" b="1" dirty="0" smtClean="0">
                <a:cs typeface="Times New Roman" pitchFamily="18" charset="0"/>
              </a:rPr>
              <a:t>По итогам 2015-2016 учебного года успеваемость составила 100 %, качество знаний – 57% </a:t>
            </a:r>
          </a:p>
          <a:p>
            <a:r>
              <a:rPr lang="ru-RU" altLang="ru-RU" sz="2400" b="1" dirty="0" smtClean="0">
                <a:cs typeface="Times New Roman" pitchFamily="18" charset="0"/>
              </a:rPr>
              <a:t>(без учета первоклассников – 153 человека).</a:t>
            </a:r>
            <a:endParaRPr lang="ru-RU" sz="2400" dirty="0"/>
          </a:p>
        </p:txBody>
      </p:sp>
      <p:graphicFrame>
        <p:nvGraphicFramePr>
          <p:cNvPr id="8" name="Таблица 7"/>
          <p:cNvGraphicFramePr>
            <a:graphicFrameLocks noGrp="1"/>
          </p:cNvGraphicFramePr>
          <p:nvPr/>
        </p:nvGraphicFramePr>
        <p:xfrm>
          <a:off x="0" y="1841077"/>
          <a:ext cx="9144000" cy="5116316"/>
        </p:xfrm>
        <a:graphic>
          <a:graphicData uri="http://schemas.openxmlformats.org/drawingml/2006/table">
            <a:tbl>
              <a:tblPr firstRow="1" firstCol="1" bandRow="1">
                <a:tableStyleId>{93296810-A885-4BE3-A3E7-6D5BEEA58F35}</a:tableStyleId>
              </a:tblPr>
              <a:tblGrid>
                <a:gridCol w="5148066"/>
                <a:gridCol w="960107"/>
                <a:gridCol w="864096"/>
                <a:gridCol w="953229"/>
                <a:gridCol w="1218502"/>
              </a:tblGrid>
              <a:tr h="343113">
                <a:tc>
                  <a:txBody>
                    <a:bodyPr/>
                    <a:lstStyle/>
                    <a:p>
                      <a:pPr algn="just">
                        <a:lnSpc>
                          <a:spcPts val="1100"/>
                        </a:lnSpc>
                        <a:spcAft>
                          <a:spcPts val="0"/>
                        </a:spcAft>
                        <a:tabLst>
                          <a:tab pos="999490" algn="l"/>
                        </a:tabLst>
                      </a:pPr>
                      <a:endParaRPr lang="ru-RU" sz="1900" b="1" dirty="0" smtClean="0">
                        <a:solidFill>
                          <a:schemeClr val="tx1"/>
                        </a:solidFill>
                        <a:effectLst/>
                      </a:endParaRPr>
                    </a:p>
                    <a:p>
                      <a:pPr algn="just">
                        <a:lnSpc>
                          <a:spcPts val="1100"/>
                        </a:lnSpc>
                        <a:spcAft>
                          <a:spcPts val="0"/>
                        </a:spcAft>
                        <a:tabLst>
                          <a:tab pos="999490" algn="l"/>
                        </a:tabLst>
                      </a:pPr>
                      <a:r>
                        <a:rPr lang="ru-RU" sz="1900" b="1" dirty="0" smtClean="0">
                          <a:solidFill>
                            <a:schemeClr val="tx1"/>
                          </a:solidFill>
                          <a:effectLst/>
                        </a:rPr>
                        <a:t>Показатель</a:t>
                      </a:r>
                      <a:r>
                        <a:rPr lang="ru-RU" sz="1900" b="1" dirty="0">
                          <a:solidFill>
                            <a:schemeClr val="tx1"/>
                          </a:solidFill>
                          <a:effectLst/>
                        </a:rPr>
                        <a:t>	</a:t>
                      </a:r>
                      <a:endParaRPr lang="ru-RU" sz="19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endParaRPr lang="ru-RU" sz="1800" dirty="0" smtClean="0">
                        <a:solidFill>
                          <a:schemeClr val="tx1"/>
                        </a:solidFill>
                        <a:effectLst/>
                      </a:endParaRPr>
                    </a:p>
                    <a:p>
                      <a:pPr algn="ctr">
                        <a:lnSpc>
                          <a:spcPts val="1100"/>
                        </a:lnSpc>
                        <a:spcAft>
                          <a:spcPts val="0"/>
                        </a:spcAft>
                      </a:pPr>
                      <a:r>
                        <a:rPr lang="ru-RU" sz="1800" dirty="0" smtClean="0">
                          <a:solidFill>
                            <a:schemeClr val="tx1"/>
                          </a:solidFill>
                          <a:effectLst/>
                        </a:rPr>
                        <a:t>1-4</a:t>
                      </a:r>
                      <a:endParaRPr lang="ru-RU" sz="1800"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endParaRPr lang="ru-RU" sz="1800" dirty="0" smtClean="0">
                        <a:solidFill>
                          <a:schemeClr val="tx1"/>
                        </a:solidFill>
                        <a:effectLst/>
                      </a:endParaRPr>
                    </a:p>
                    <a:p>
                      <a:pPr algn="ctr">
                        <a:lnSpc>
                          <a:spcPts val="1100"/>
                        </a:lnSpc>
                        <a:spcAft>
                          <a:spcPts val="0"/>
                        </a:spcAft>
                      </a:pPr>
                      <a:r>
                        <a:rPr lang="ru-RU" sz="1800" dirty="0" smtClean="0">
                          <a:solidFill>
                            <a:schemeClr val="tx1"/>
                          </a:solidFill>
                          <a:effectLst/>
                        </a:rPr>
                        <a:t>5-9</a:t>
                      </a:r>
                      <a:endParaRPr lang="ru-RU" sz="1800"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endParaRPr lang="ru-RU" sz="1800" dirty="0" smtClean="0">
                        <a:solidFill>
                          <a:schemeClr val="tx1"/>
                        </a:solidFill>
                        <a:effectLst/>
                      </a:endParaRPr>
                    </a:p>
                    <a:p>
                      <a:pPr algn="ctr">
                        <a:lnSpc>
                          <a:spcPts val="1100"/>
                        </a:lnSpc>
                        <a:spcAft>
                          <a:spcPts val="0"/>
                        </a:spcAft>
                      </a:pPr>
                      <a:r>
                        <a:rPr lang="ru-RU" sz="1800" dirty="0" smtClean="0">
                          <a:solidFill>
                            <a:schemeClr val="tx1"/>
                          </a:solidFill>
                          <a:effectLst/>
                        </a:rPr>
                        <a:t>10-11</a:t>
                      </a:r>
                      <a:endParaRPr lang="ru-RU" sz="1800"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endParaRPr lang="ru-RU" sz="1800" dirty="0" smtClean="0">
                        <a:solidFill>
                          <a:schemeClr val="tx1"/>
                        </a:solidFill>
                        <a:effectLst/>
                      </a:endParaRPr>
                    </a:p>
                    <a:p>
                      <a:pPr algn="ctr">
                        <a:lnSpc>
                          <a:spcPts val="1100"/>
                        </a:lnSpc>
                        <a:spcAft>
                          <a:spcPts val="0"/>
                        </a:spcAft>
                      </a:pPr>
                      <a:r>
                        <a:rPr lang="ru-RU" sz="1800" dirty="0" smtClean="0">
                          <a:solidFill>
                            <a:schemeClr val="tx1"/>
                          </a:solidFill>
                          <a:effectLst/>
                        </a:rPr>
                        <a:t>Всего</a:t>
                      </a:r>
                      <a:endParaRPr lang="ru-RU" sz="1800" dirty="0">
                        <a:solidFill>
                          <a:schemeClr val="tx1"/>
                        </a:solidFill>
                        <a:effectLst/>
                        <a:latin typeface="Calibri"/>
                        <a:ea typeface="Calibri"/>
                        <a:cs typeface="Times New Roman"/>
                      </a:endParaRPr>
                    </a:p>
                  </a:txBody>
                  <a:tcPr marL="51435" marR="51435" marT="0" marB="0"/>
                </a:tc>
              </a:tr>
              <a:tr h="427403">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Учащихся </a:t>
                      </a:r>
                      <a:r>
                        <a:rPr lang="ru-RU" sz="1800" b="1" dirty="0">
                          <a:solidFill>
                            <a:schemeClr val="tx1"/>
                          </a:solidFill>
                          <a:effectLst/>
                        </a:rPr>
                        <a:t>на начало </a:t>
                      </a:r>
                      <a:r>
                        <a:rPr lang="ru-RU" sz="1800" b="1" dirty="0" smtClean="0">
                          <a:solidFill>
                            <a:schemeClr val="tx1"/>
                          </a:solidFill>
                          <a:effectLst/>
                        </a:rPr>
                        <a:t>года</a:t>
                      </a:r>
                    </a:p>
                    <a:p>
                      <a:pPr algn="just">
                        <a:lnSpc>
                          <a:spcPts val="1100"/>
                        </a:lnSpc>
                        <a:spcAft>
                          <a:spcPts val="0"/>
                        </a:spcAft>
                      </a:pP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499</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465</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1113</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1077</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Учащихся </a:t>
                      </a:r>
                      <a:r>
                        <a:rPr lang="ru-RU" sz="1800" b="1" dirty="0">
                          <a:solidFill>
                            <a:schemeClr val="tx1"/>
                          </a:solidFill>
                          <a:effectLst/>
                        </a:rPr>
                        <a:t>на конец года</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493</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466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113</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1072</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455894">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Переведено </a:t>
                      </a:r>
                      <a:r>
                        <a:rPr lang="ru-RU" sz="1800" b="1" dirty="0">
                          <a:solidFill>
                            <a:schemeClr val="tx1"/>
                          </a:solidFill>
                          <a:effectLst/>
                        </a:rPr>
                        <a:t>в сл. класс (в том числе выпущено из школы)</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435</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441</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104/56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980/56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Отличников</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49</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30</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12</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91</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Учащихся </a:t>
                      </a:r>
                      <a:r>
                        <a:rPr lang="ru-RU" sz="1800" b="1" dirty="0">
                          <a:solidFill>
                            <a:schemeClr val="tx1"/>
                          </a:solidFill>
                          <a:effectLst/>
                        </a:rPr>
                        <a:t>на «4» и «5»</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174</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206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48</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ea typeface="Calibri"/>
                          <a:cs typeface="Times New Roman" panose="02020603050405020304" pitchFamily="18" charset="0"/>
                        </a:rPr>
                        <a:t>421</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Качество </a:t>
                      </a:r>
                      <a:r>
                        <a:rPr lang="ru-RU" sz="1800" b="1" dirty="0">
                          <a:solidFill>
                            <a:schemeClr val="tx1"/>
                          </a:solidFill>
                          <a:effectLst/>
                        </a:rPr>
                        <a:t>обучения (%)</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66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51</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53</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57</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gn="just">
                        <a:lnSpc>
                          <a:spcPts val="1100"/>
                        </a:lnSpc>
                        <a:spcAft>
                          <a:spcPts val="0"/>
                        </a:spcAft>
                      </a:pPr>
                      <a:endParaRPr lang="ru-RU" sz="1800" b="1" dirty="0" smtClean="0">
                        <a:solidFill>
                          <a:schemeClr val="tx1"/>
                        </a:solidFill>
                        <a:effectLst/>
                      </a:endParaRPr>
                    </a:p>
                    <a:p>
                      <a:pPr algn="just">
                        <a:lnSpc>
                          <a:spcPts val="1100"/>
                        </a:lnSpc>
                        <a:spcAft>
                          <a:spcPts val="0"/>
                        </a:spcAft>
                      </a:pPr>
                      <a:r>
                        <a:rPr lang="ru-RU" sz="1800" b="1" dirty="0" smtClean="0">
                          <a:solidFill>
                            <a:schemeClr val="tx1"/>
                          </a:solidFill>
                          <a:effectLst/>
                        </a:rPr>
                        <a:t>Успеваемость </a:t>
                      </a:r>
                      <a:r>
                        <a:rPr lang="ru-RU" sz="1800" b="1" dirty="0">
                          <a:solidFill>
                            <a:schemeClr val="tx1"/>
                          </a:solidFill>
                          <a:effectLst/>
                        </a:rPr>
                        <a:t>(%)</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100</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100</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100</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100</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506329">
                <a:tc>
                  <a:txBody>
                    <a:bodyPr/>
                    <a:lstStyle/>
                    <a:p>
                      <a:pPr>
                        <a:lnSpc>
                          <a:spcPts val="1100"/>
                        </a:lnSpc>
                        <a:spcAft>
                          <a:spcPts val="0"/>
                        </a:spcAft>
                      </a:pPr>
                      <a:endParaRPr lang="ru-RU" sz="1800" b="1" dirty="0" smtClean="0">
                        <a:solidFill>
                          <a:schemeClr val="tx1"/>
                        </a:solidFill>
                        <a:effectLst/>
                      </a:endParaRPr>
                    </a:p>
                    <a:p>
                      <a:pPr>
                        <a:lnSpc>
                          <a:spcPts val="1100"/>
                        </a:lnSpc>
                        <a:spcAft>
                          <a:spcPts val="0"/>
                        </a:spcAft>
                      </a:pPr>
                      <a:r>
                        <a:rPr lang="ru-RU" sz="1800" b="1" dirty="0" smtClean="0">
                          <a:solidFill>
                            <a:schemeClr val="tx1"/>
                          </a:solidFill>
                          <a:effectLst/>
                        </a:rPr>
                        <a:t>Количество </a:t>
                      </a:r>
                      <a:r>
                        <a:rPr lang="ru-RU" sz="1800" b="1" dirty="0">
                          <a:solidFill>
                            <a:schemeClr val="tx1"/>
                          </a:solidFill>
                          <a:effectLst/>
                        </a:rPr>
                        <a:t>учащихся получивших аттестат о соответствующем уровне образования,</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75</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56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131</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nSpc>
                          <a:spcPts val="1100"/>
                        </a:lnSpc>
                        <a:spcAft>
                          <a:spcPts val="0"/>
                        </a:spcAft>
                      </a:pPr>
                      <a:endParaRPr lang="ru-RU" sz="1800" b="1" dirty="0" smtClean="0">
                        <a:solidFill>
                          <a:schemeClr val="tx1"/>
                        </a:solidFill>
                        <a:effectLst/>
                      </a:endParaRPr>
                    </a:p>
                    <a:p>
                      <a:pPr>
                        <a:lnSpc>
                          <a:spcPts val="1100"/>
                        </a:lnSpc>
                        <a:spcAft>
                          <a:spcPts val="0"/>
                        </a:spcAft>
                      </a:pPr>
                      <a:r>
                        <a:rPr lang="ru-RU" sz="1800" b="1" dirty="0" smtClean="0">
                          <a:solidFill>
                            <a:schemeClr val="tx1"/>
                          </a:solidFill>
                          <a:effectLst/>
                        </a:rPr>
                        <a:t>из </a:t>
                      </a:r>
                      <a:r>
                        <a:rPr lang="ru-RU" sz="1800" b="1" dirty="0">
                          <a:solidFill>
                            <a:schemeClr val="tx1"/>
                          </a:solidFill>
                          <a:effectLst/>
                        </a:rPr>
                        <a:t>них:</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 </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 </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 </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 </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485104">
                <a:tc>
                  <a:txBody>
                    <a:bodyPr/>
                    <a:lstStyle/>
                    <a:p>
                      <a:pPr>
                        <a:lnSpc>
                          <a:spcPts val="1100"/>
                        </a:lnSpc>
                        <a:spcAft>
                          <a:spcPts val="0"/>
                        </a:spcAft>
                      </a:pPr>
                      <a:endParaRPr lang="ru-RU" sz="1800" b="1" dirty="0" smtClean="0">
                        <a:solidFill>
                          <a:schemeClr val="tx1"/>
                        </a:solidFill>
                        <a:effectLst/>
                      </a:endParaRPr>
                    </a:p>
                    <a:p>
                      <a:pPr>
                        <a:lnSpc>
                          <a:spcPts val="1100"/>
                        </a:lnSpc>
                        <a:spcAft>
                          <a:spcPts val="0"/>
                        </a:spcAft>
                      </a:pPr>
                      <a:r>
                        <a:rPr lang="ru-RU" sz="1800" b="1" dirty="0" smtClean="0">
                          <a:solidFill>
                            <a:schemeClr val="tx1"/>
                          </a:solidFill>
                          <a:effectLst/>
                        </a:rPr>
                        <a:t>аттестат </a:t>
                      </a:r>
                      <a:r>
                        <a:rPr lang="ru-RU" sz="1800" b="1" dirty="0">
                          <a:solidFill>
                            <a:schemeClr val="tx1"/>
                          </a:solidFill>
                          <a:effectLst/>
                        </a:rPr>
                        <a:t>об основном общем образовании особого образца;</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4</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353010">
                <a:tc>
                  <a:txBody>
                    <a:bodyPr/>
                    <a:lstStyle/>
                    <a:p>
                      <a:pPr>
                        <a:lnSpc>
                          <a:spcPts val="1100"/>
                        </a:lnSpc>
                        <a:spcAft>
                          <a:spcPts val="0"/>
                        </a:spcAft>
                      </a:pPr>
                      <a:r>
                        <a:rPr lang="ru-RU" sz="1800" b="1" dirty="0">
                          <a:solidFill>
                            <a:schemeClr val="tx1"/>
                          </a:solidFill>
                          <a:effectLst/>
                        </a:rPr>
                        <a:t>аттестат о среднем  общем образовании с отличием       </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r h="427403">
                <a:tc>
                  <a:txBody>
                    <a:bodyPr/>
                    <a:lstStyle/>
                    <a:p>
                      <a:pPr>
                        <a:lnSpc>
                          <a:spcPts val="1100"/>
                        </a:lnSpc>
                        <a:spcAft>
                          <a:spcPts val="0"/>
                        </a:spcAft>
                      </a:pPr>
                      <a:endParaRPr lang="ru-RU" sz="1800" b="1" dirty="0" smtClean="0">
                        <a:solidFill>
                          <a:schemeClr val="tx1"/>
                        </a:solidFill>
                        <a:effectLst/>
                      </a:endParaRPr>
                    </a:p>
                    <a:p>
                      <a:pPr>
                        <a:lnSpc>
                          <a:spcPts val="1100"/>
                        </a:lnSpc>
                        <a:spcAft>
                          <a:spcPts val="0"/>
                        </a:spcAft>
                      </a:pPr>
                      <a:r>
                        <a:rPr lang="ru-RU" sz="1800" b="1" dirty="0" smtClean="0">
                          <a:solidFill>
                            <a:schemeClr val="tx1"/>
                          </a:solidFill>
                          <a:effectLst/>
                        </a:rPr>
                        <a:t>Награждены медалью «За </a:t>
                      </a:r>
                      <a:r>
                        <a:rPr lang="ru-RU" sz="1800" b="1" dirty="0">
                          <a:solidFill>
                            <a:schemeClr val="tx1"/>
                          </a:solidFill>
                          <a:effectLst/>
                        </a:rPr>
                        <a:t>особые успехи в обучении»</a:t>
                      </a:r>
                      <a:endParaRPr lang="ru-RU" sz="1800" b="1" dirty="0">
                        <a:solidFill>
                          <a:schemeClr val="tx1"/>
                        </a:solidFill>
                        <a:effectLst/>
                        <a:latin typeface="Calibri"/>
                        <a:ea typeface="Calibri"/>
                        <a:cs typeface="Times New Roman"/>
                      </a:endParaRPr>
                    </a:p>
                  </a:txBody>
                  <a:tcPr marL="51435" marR="51435" marT="0" marB="0"/>
                </a:tc>
                <a:tc>
                  <a:txBody>
                    <a:bodyPr/>
                    <a:lstStyle/>
                    <a:p>
                      <a:pPr algn="ctr">
                        <a:lnSpc>
                          <a:spcPts val="1100"/>
                        </a:lnSpc>
                        <a:spcAft>
                          <a:spcPts val="0"/>
                        </a:spcAft>
                      </a:pPr>
                      <a:r>
                        <a:rPr lang="ru-RU" sz="1600" b="1" dirty="0">
                          <a:effectLst/>
                          <a:latin typeface="Times New Roman" panose="02020603050405020304" pitchFamily="18" charset="0"/>
                          <a:cs typeface="Times New Roman" panose="02020603050405020304" pitchFamily="18" charset="0"/>
                        </a:rPr>
                        <a:t> </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a:effectLst/>
                          <a:latin typeface="Times New Roman" panose="02020603050405020304" pitchFamily="18" charset="0"/>
                          <a:cs typeface="Times New Roman" panose="02020603050405020304" pitchFamily="18" charset="0"/>
                        </a:rPr>
                        <a:t> </a:t>
                      </a:r>
                      <a:endParaRPr lang="ru-RU" sz="1600" b="1">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c>
                  <a:txBody>
                    <a:bodyPr/>
                    <a:lstStyle/>
                    <a:p>
                      <a:pPr algn="ctr">
                        <a:lnSpc>
                          <a:spcPts val="1100"/>
                        </a:lnSpc>
                        <a:spcAft>
                          <a:spcPts val="0"/>
                        </a:spcAft>
                      </a:pPr>
                      <a:r>
                        <a:rPr lang="ru-RU" sz="1600" b="1" dirty="0" smtClean="0">
                          <a:effectLst/>
                          <a:latin typeface="Times New Roman" panose="02020603050405020304" pitchFamily="18" charset="0"/>
                          <a:cs typeface="Times New Roman" panose="02020603050405020304" pitchFamily="18" charset="0"/>
                        </a:rPr>
                        <a:t>6</a:t>
                      </a:r>
                      <a:endParaRPr lang="ru-RU" sz="1600" b="1" dirty="0">
                        <a:effectLst/>
                        <a:latin typeface="Times New Roman" panose="02020603050405020304" pitchFamily="18" charset="0"/>
                        <a:ea typeface="Calibri"/>
                        <a:cs typeface="Times New Roman" panose="02020603050405020304" pitchFamily="18" charset="0"/>
                      </a:endParaRPr>
                    </a:p>
                  </a:txBody>
                  <a:tcPr marL="51435" marR="51435"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Объект 2"/>
          <p:cNvSpPr txBox="1">
            <a:spLocks/>
          </p:cNvSpPr>
          <p:nvPr/>
        </p:nvSpPr>
        <p:spPr>
          <a:xfrm>
            <a:off x="0" y="198884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Прямоугольник 7"/>
          <p:cNvSpPr/>
          <p:nvPr/>
        </p:nvSpPr>
        <p:spPr>
          <a:xfrm>
            <a:off x="251520" y="1628800"/>
            <a:ext cx="7200800" cy="4708981"/>
          </a:xfrm>
          <a:prstGeom prst="rect">
            <a:avLst/>
          </a:prstGeom>
        </p:spPr>
        <p:txBody>
          <a:bodyPr wrap="square">
            <a:spAutoFit/>
          </a:bodyPr>
          <a:lstStyle/>
          <a:p>
            <a:pPr>
              <a:defRPr/>
            </a:pPr>
            <a:r>
              <a:rPr lang="ru-RU" sz="2000" b="1" u="sng" dirty="0" smtClean="0"/>
              <a:t>Начальная школа:</a:t>
            </a:r>
            <a:endParaRPr lang="ru-RU" sz="2000" dirty="0" smtClean="0"/>
          </a:p>
          <a:p>
            <a:pPr>
              <a:defRPr/>
            </a:pPr>
            <a:r>
              <a:rPr lang="ru-RU" sz="2000" dirty="0" smtClean="0"/>
              <a:t>-отличников – 49 (+16);</a:t>
            </a:r>
          </a:p>
          <a:p>
            <a:pPr>
              <a:defRPr/>
            </a:pPr>
            <a:r>
              <a:rPr lang="ru-RU" sz="2000" dirty="0" smtClean="0"/>
              <a:t>- на «4» и «5» - 174(_+2) – качество </a:t>
            </a:r>
            <a:r>
              <a:rPr lang="ru-RU" sz="2000" dirty="0" err="1" smtClean="0"/>
              <a:t>обученности</a:t>
            </a:r>
            <a:r>
              <a:rPr lang="ru-RU" sz="2000" dirty="0" smtClean="0"/>
              <a:t>  - 66%(+1%);</a:t>
            </a:r>
          </a:p>
          <a:p>
            <a:pPr>
              <a:defRPr/>
            </a:pPr>
            <a:r>
              <a:rPr lang="ru-RU" sz="2000" b="1" u="sng" dirty="0" smtClean="0"/>
              <a:t>Основная школа:</a:t>
            </a:r>
            <a:endParaRPr lang="ru-RU" sz="2000" dirty="0" smtClean="0"/>
          </a:p>
          <a:p>
            <a:pPr>
              <a:defRPr/>
            </a:pPr>
            <a:r>
              <a:rPr lang="ru-RU" sz="2000" dirty="0" smtClean="0"/>
              <a:t>-отличников – 30(-3);</a:t>
            </a:r>
          </a:p>
          <a:p>
            <a:pPr>
              <a:defRPr/>
            </a:pPr>
            <a:r>
              <a:rPr lang="ru-RU" sz="2000" dirty="0" smtClean="0"/>
              <a:t>- на «4» и «5» - 206 (+31) – качество </a:t>
            </a:r>
            <a:r>
              <a:rPr lang="ru-RU" sz="2000" dirty="0" err="1" smtClean="0"/>
              <a:t>обученности</a:t>
            </a:r>
            <a:r>
              <a:rPr lang="ru-RU" sz="2000" dirty="0" smtClean="0"/>
              <a:t>  - 51%(+1%);</a:t>
            </a:r>
          </a:p>
          <a:p>
            <a:pPr>
              <a:defRPr/>
            </a:pPr>
            <a:r>
              <a:rPr lang="ru-RU" sz="2000" b="1" u="sng" dirty="0" smtClean="0"/>
              <a:t>Средняя школа:</a:t>
            </a:r>
            <a:endParaRPr lang="ru-RU" sz="2000" dirty="0" smtClean="0"/>
          </a:p>
          <a:p>
            <a:pPr>
              <a:defRPr/>
            </a:pPr>
            <a:r>
              <a:rPr lang="ru-RU" sz="2000" dirty="0" smtClean="0"/>
              <a:t>-отличников – 12 (-2);</a:t>
            </a:r>
          </a:p>
          <a:p>
            <a:pPr>
              <a:defRPr/>
            </a:pPr>
            <a:r>
              <a:rPr lang="ru-RU" sz="2000" dirty="0" smtClean="0"/>
              <a:t>- на «4» и «5» - 48 (+_23) – качество </a:t>
            </a:r>
            <a:r>
              <a:rPr lang="ru-RU" sz="2000" dirty="0" err="1" smtClean="0"/>
              <a:t>обученности</a:t>
            </a:r>
            <a:r>
              <a:rPr lang="ru-RU" sz="2000" dirty="0" smtClean="0"/>
              <a:t>  - </a:t>
            </a:r>
            <a:r>
              <a:rPr lang="ru-RU" sz="2000" dirty="0" smtClean="0"/>
              <a:t>53</a:t>
            </a:r>
            <a:r>
              <a:rPr lang="ru-RU" sz="2000" dirty="0" smtClean="0"/>
              <a:t>%(+13%);</a:t>
            </a:r>
          </a:p>
          <a:p>
            <a:pPr>
              <a:defRPr/>
            </a:pPr>
            <a:r>
              <a:rPr lang="ru-RU" sz="2000" dirty="0" smtClean="0"/>
              <a:t>Самое высокое качество знаний по итогам года в параллели  2-х – 69%,,4-х -70%; 5-х классов – 49%, 6-х – 54%, 7-ых – 58%,11-ых – 61% </a:t>
            </a:r>
          </a:p>
          <a:p>
            <a:pPr>
              <a:defRPr/>
            </a:pPr>
            <a:r>
              <a:rPr lang="ru-RU" sz="2000" dirty="0" smtClean="0"/>
              <a:t>Необходимо отметить, что в данных параллелях произошел рост качества знаний по сравнению с итогами прошлого учебного года.</a:t>
            </a:r>
            <a:endParaRPr lang="ru-RU"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Rectangle 1"/>
          <p:cNvSpPr txBox="1">
            <a:spLocks noChangeArrowheads="1"/>
          </p:cNvSpPr>
          <p:nvPr/>
        </p:nvSpPr>
        <p:spPr bwMode="auto">
          <a:xfrm>
            <a:off x="0" y="205908"/>
            <a:ext cx="7380312" cy="1754326"/>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nchor="ctr">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ru-RU" altLang="ru-RU" sz="3600" b="0" i="0" u="none" strike="noStrike" kern="1200" cap="none" spc="0" normalizeH="0" baseline="0" noProof="0" dirty="0" smtClean="0">
                <a:ln>
                  <a:noFill/>
                </a:ln>
                <a:solidFill>
                  <a:schemeClr val="tx1"/>
                </a:solidFill>
                <a:effectLst/>
                <a:uLnTx/>
                <a:uFillTx/>
                <a:latin typeface="+mn-lt"/>
                <a:ea typeface="+mn-ea"/>
                <a:cs typeface="Times New Roman" pitchFamily="18" charset="0"/>
              </a:rPr>
              <a:t>В  школе</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ru-RU" altLang="ru-RU" sz="3600" b="0" i="0" u="none" strike="noStrike" kern="1200" cap="none" spc="0" normalizeH="0" baseline="0" noProof="0" dirty="0" smtClean="0">
                <a:ln>
                  <a:noFill/>
                </a:ln>
                <a:solidFill>
                  <a:schemeClr val="tx1"/>
                </a:solidFill>
                <a:effectLst/>
                <a:uLnTx/>
                <a:uFillTx/>
                <a:latin typeface="+mn-lt"/>
                <a:ea typeface="+mn-ea"/>
                <a:cs typeface="Times New Roman" pitchFamily="18" charset="0"/>
              </a:rPr>
              <a:t> реализовываются 2 профиля</a:t>
            </a:r>
            <a:endParaRPr kumimoji="0" lang="ru-RU" altLang="ru-RU" sz="36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ru-RU" altLang="ru-RU" sz="3600" b="0" i="0" u="none" strike="noStrike" kern="1200" cap="none" spc="0" normalizeH="0" baseline="0" noProof="0" dirty="0">
              <a:ln>
                <a:noFill/>
              </a:ln>
              <a:solidFill>
                <a:schemeClr val="tx1"/>
              </a:solidFill>
              <a:effectLst/>
              <a:uLnTx/>
              <a:uFillTx/>
              <a:latin typeface="Arial" charset="0"/>
              <a:ea typeface="+mn-ea"/>
              <a:cs typeface="+mn-cs"/>
            </a:endParaRPr>
          </a:p>
        </p:txBody>
      </p:sp>
      <p:graphicFrame>
        <p:nvGraphicFramePr>
          <p:cNvPr id="8" name="Таблица 7"/>
          <p:cNvGraphicFramePr>
            <a:graphicFrameLocks noGrp="1"/>
          </p:cNvGraphicFramePr>
          <p:nvPr/>
        </p:nvGraphicFramePr>
        <p:xfrm>
          <a:off x="323528" y="2636912"/>
          <a:ext cx="6858001" cy="2826321"/>
        </p:xfrm>
        <a:graphic>
          <a:graphicData uri="http://schemas.openxmlformats.org/drawingml/2006/table">
            <a:tbl>
              <a:tblPr firstRow="1" firstCol="1" lastRow="1" lastCol="1" bandRow="1" bandCol="1">
                <a:tableStyleId>{8A107856-5554-42FB-B03E-39F5DBC370BA}</a:tableStyleId>
              </a:tblPr>
              <a:tblGrid>
                <a:gridCol w="3005665"/>
                <a:gridCol w="2230300"/>
                <a:gridCol w="1622036"/>
              </a:tblGrid>
              <a:tr h="182801">
                <a:tc rowSpan="2">
                  <a:txBody>
                    <a:bodyPr/>
                    <a:lstStyle/>
                    <a:p>
                      <a:pPr algn="just">
                        <a:lnSpc>
                          <a:spcPts val="1100"/>
                        </a:lnSpc>
                        <a:spcAft>
                          <a:spcPts val="0"/>
                        </a:spcAft>
                      </a:pPr>
                      <a:endParaRPr lang="ru-RU" sz="1800" b="1" dirty="0" smtClean="0">
                        <a:effectLst/>
                      </a:endParaRPr>
                    </a:p>
                    <a:p>
                      <a:pPr algn="just">
                        <a:lnSpc>
                          <a:spcPts val="1100"/>
                        </a:lnSpc>
                        <a:spcAft>
                          <a:spcPts val="0"/>
                        </a:spcAft>
                      </a:pPr>
                      <a:r>
                        <a:rPr lang="ru-RU" sz="1800" b="1" dirty="0" smtClean="0">
                          <a:effectLst/>
                        </a:rPr>
                        <a:t>Показатель  </a:t>
                      </a:r>
                      <a:r>
                        <a:rPr lang="ru-RU" sz="1800" b="1" dirty="0">
                          <a:effectLst/>
                        </a:rPr>
                        <a:t>(направление</a:t>
                      </a:r>
                      <a:r>
                        <a:rPr lang="ru-RU" sz="1800" b="1" dirty="0" smtClean="0">
                          <a:effectLst/>
                        </a:rPr>
                        <a:t>,</a:t>
                      </a:r>
                    </a:p>
                    <a:p>
                      <a:pPr algn="just">
                        <a:lnSpc>
                          <a:spcPts val="1100"/>
                        </a:lnSpc>
                        <a:spcAft>
                          <a:spcPts val="0"/>
                        </a:spcAft>
                      </a:pPr>
                      <a:endParaRPr lang="ru-RU" sz="1800" b="1" dirty="0" smtClean="0">
                        <a:effectLst/>
                      </a:endParaRPr>
                    </a:p>
                    <a:p>
                      <a:pPr algn="just">
                        <a:lnSpc>
                          <a:spcPts val="1100"/>
                        </a:lnSpc>
                        <a:spcAft>
                          <a:spcPts val="0"/>
                        </a:spcAft>
                      </a:pPr>
                      <a:r>
                        <a:rPr lang="ru-RU" sz="1800" b="1" dirty="0" smtClean="0">
                          <a:effectLst/>
                        </a:rPr>
                        <a:t> </a:t>
                      </a:r>
                      <a:r>
                        <a:rPr lang="ru-RU" sz="1800" b="1" dirty="0">
                          <a:effectLst/>
                        </a:rPr>
                        <a:t>реализуемое в школе)</a:t>
                      </a:r>
                      <a:endParaRPr lang="ru-RU" sz="1800" b="1" dirty="0">
                        <a:effectLst/>
                        <a:latin typeface="Calibri"/>
                        <a:ea typeface="Calibri"/>
                        <a:cs typeface="Times New Roman"/>
                      </a:endParaRPr>
                    </a:p>
                  </a:txBody>
                  <a:tcPr marL="51435" marR="51435" marT="0" marB="0"/>
                </a:tc>
                <a:tc gridSpan="2">
                  <a:txBody>
                    <a:bodyPr/>
                    <a:lstStyle/>
                    <a:p>
                      <a:pPr algn="ctr">
                        <a:lnSpc>
                          <a:spcPts val="1100"/>
                        </a:lnSpc>
                        <a:spcAft>
                          <a:spcPts val="0"/>
                        </a:spcAft>
                      </a:pPr>
                      <a:endParaRPr lang="ru-RU" sz="1800" b="1" dirty="0" smtClean="0">
                        <a:effectLst/>
                      </a:endParaRPr>
                    </a:p>
                    <a:p>
                      <a:pPr algn="ctr">
                        <a:lnSpc>
                          <a:spcPts val="1100"/>
                        </a:lnSpc>
                        <a:spcAft>
                          <a:spcPts val="0"/>
                        </a:spcAft>
                      </a:pPr>
                      <a:r>
                        <a:rPr lang="ru-RU" sz="1800" b="1" dirty="0" smtClean="0">
                          <a:effectLst/>
                        </a:rPr>
                        <a:t>2016-2017уч</a:t>
                      </a:r>
                      <a:r>
                        <a:rPr lang="ru-RU" sz="1800" b="1" dirty="0">
                          <a:effectLst/>
                        </a:rPr>
                        <a:t>. год</a:t>
                      </a:r>
                      <a:endParaRPr lang="ru-RU" sz="1800" b="1" dirty="0">
                        <a:effectLst/>
                        <a:latin typeface="Calibri"/>
                        <a:ea typeface="Calibri"/>
                        <a:cs typeface="Times New Roman"/>
                      </a:endParaRPr>
                    </a:p>
                  </a:txBody>
                  <a:tcPr marL="51435" marR="51435" marT="0" marB="0"/>
                </a:tc>
                <a:tc hMerge="1">
                  <a:txBody>
                    <a:bodyPr/>
                    <a:lstStyle/>
                    <a:p>
                      <a:endParaRPr lang="ru-RU"/>
                    </a:p>
                  </a:txBody>
                  <a:tcPr/>
                </a:tc>
              </a:tr>
              <a:tr h="332466">
                <a:tc vMerge="1">
                  <a:txBody>
                    <a:bodyPr/>
                    <a:lstStyle/>
                    <a:p>
                      <a:endParaRPr lang="ru-RU"/>
                    </a:p>
                  </a:txBody>
                  <a:tcPr/>
                </a:tc>
                <a:tc>
                  <a:txBody>
                    <a:bodyPr/>
                    <a:lstStyle/>
                    <a:p>
                      <a:pPr algn="ctr">
                        <a:lnSpc>
                          <a:spcPts val="1100"/>
                        </a:lnSpc>
                        <a:spcAft>
                          <a:spcPts val="0"/>
                        </a:spcAft>
                      </a:pPr>
                      <a:endParaRPr lang="ru-RU" sz="1800" b="1" dirty="0" smtClean="0">
                        <a:effectLst/>
                      </a:endParaRPr>
                    </a:p>
                    <a:p>
                      <a:pPr algn="ctr">
                        <a:lnSpc>
                          <a:spcPts val="1100"/>
                        </a:lnSpc>
                        <a:spcAft>
                          <a:spcPts val="0"/>
                        </a:spcAft>
                      </a:pPr>
                      <a:r>
                        <a:rPr lang="ru-RU" sz="1800" b="1" dirty="0" smtClean="0">
                          <a:effectLst/>
                        </a:rPr>
                        <a:t>Класс</a:t>
                      </a:r>
                      <a:endParaRPr lang="ru-RU" sz="1800" b="1" dirty="0">
                        <a:effectLst/>
                        <a:latin typeface="Calibri"/>
                        <a:ea typeface="Calibri"/>
                        <a:cs typeface="Times New Roman"/>
                      </a:endParaRPr>
                    </a:p>
                  </a:txBody>
                  <a:tcPr marL="51435" marR="51435" marT="0" marB="0"/>
                </a:tc>
                <a:tc>
                  <a:txBody>
                    <a:bodyPr/>
                    <a:lstStyle/>
                    <a:p>
                      <a:pPr algn="ctr">
                        <a:lnSpc>
                          <a:spcPts val="1100"/>
                        </a:lnSpc>
                        <a:spcAft>
                          <a:spcPts val="0"/>
                        </a:spcAft>
                      </a:pPr>
                      <a:endParaRPr lang="ru-RU" sz="1800" b="1" dirty="0" smtClean="0">
                        <a:effectLst/>
                      </a:endParaRPr>
                    </a:p>
                    <a:p>
                      <a:pPr algn="ctr">
                        <a:lnSpc>
                          <a:spcPts val="1100"/>
                        </a:lnSpc>
                        <a:spcAft>
                          <a:spcPts val="0"/>
                        </a:spcAft>
                      </a:pPr>
                      <a:r>
                        <a:rPr lang="ru-RU" sz="1800" b="1" dirty="0" smtClean="0">
                          <a:effectLst/>
                        </a:rPr>
                        <a:t>Кол-во </a:t>
                      </a:r>
                      <a:r>
                        <a:rPr lang="ru-RU" sz="1800" b="1" dirty="0">
                          <a:effectLst/>
                        </a:rPr>
                        <a:t>обучающихся</a:t>
                      </a:r>
                      <a:endParaRPr lang="ru-RU" sz="1800" b="1" dirty="0">
                        <a:effectLst/>
                        <a:latin typeface="Calibri"/>
                        <a:ea typeface="Calibri"/>
                        <a:cs typeface="Times New Roman"/>
                      </a:endParaRPr>
                    </a:p>
                  </a:txBody>
                  <a:tcPr marL="51435" marR="51435" marT="0" marB="0"/>
                </a:tc>
              </a:tr>
              <a:tr h="2077021">
                <a:tc>
                  <a:txBody>
                    <a:bodyPr/>
                    <a:lstStyle/>
                    <a:p>
                      <a:pPr algn="just">
                        <a:lnSpc>
                          <a:spcPct val="115000"/>
                        </a:lnSpc>
                        <a:spcAft>
                          <a:spcPts val="0"/>
                        </a:spcAft>
                      </a:pPr>
                      <a:r>
                        <a:rPr lang="ru-RU" sz="1800" b="1" dirty="0">
                          <a:effectLst/>
                        </a:rPr>
                        <a:t>Профильное обучение</a:t>
                      </a:r>
                    </a:p>
                    <a:p>
                      <a:pPr algn="just">
                        <a:lnSpc>
                          <a:spcPts val="1100"/>
                        </a:lnSpc>
                        <a:spcAft>
                          <a:spcPts val="0"/>
                        </a:spcAft>
                      </a:pPr>
                      <a:r>
                        <a:rPr lang="ru-RU" sz="1800" b="1" dirty="0">
                          <a:effectLst/>
                        </a:rPr>
                        <a:t> </a:t>
                      </a:r>
                      <a:endParaRPr lang="ru-RU" sz="1800" b="1" dirty="0">
                        <a:effectLst/>
                        <a:latin typeface="Calibri"/>
                        <a:ea typeface="Calibri"/>
                        <a:cs typeface="Times New Roman"/>
                      </a:endParaRPr>
                    </a:p>
                  </a:txBody>
                  <a:tcPr marL="51435" marR="51435" marT="0" marB="0"/>
                </a:tc>
                <a:tc>
                  <a:txBody>
                    <a:bodyPr/>
                    <a:lstStyle/>
                    <a:p>
                      <a:pPr algn="just">
                        <a:lnSpc>
                          <a:spcPct val="115000"/>
                        </a:lnSpc>
                        <a:spcAft>
                          <a:spcPts val="0"/>
                        </a:spcAft>
                      </a:pPr>
                      <a:r>
                        <a:rPr lang="ru-RU" sz="1800" b="1" dirty="0">
                          <a:effectLst/>
                        </a:rPr>
                        <a:t>Социально-гуманитарный – 10а, 11а);</a:t>
                      </a:r>
                    </a:p>
                    <a:p>
                      <a:pPr algn="just">
                        <a:lnSpc>
                          <a:spcPct val="115000"/>
                        </a:lnSpc>
                        <a:spcAft>
                          <a:spcPts val="0"/>
                        </a:spcAft>
                      </a:pPr>
                      <a:r>
                        <a:rPr lang="ru-RU" sz="1800" b="1" dirty="0">
                          <a:effectLst/>
                        </a:rPr>
                        <a:t>Физико-химический – 10б, 11б</a:t>
                      </a:r>
                      <a:endParaRPr lang="ru-RU" sz="1800" b="1" dirty="0">
                        <a:effectLst/>
                        <a:latin typeface="Calibri"/>
                        <a:ea typeface="Calibri"/>
                        <a:cs typeface="Times New Roman"/>
                      </a:endParaRPr>
                    </a:p>
                  </a:txBody>
                  <a:tcPr marL="51435" marR="51435" marT="0" marB="0"/>
                </a:tc>
                <a:tc>
                  <a:txBody>
                    <a:bodyPr/>
                    <a:lstStyle/>
                    <a:p>
                      <a:pPr algn="ctr">
                        <a:lnSpc>
                          <a:spcPts val="1100"/>
                        </a:lnSpc>
                        <a:spcAft>
                          <a:spcPts val="0"/>
                        </a:spcAft>
                      </a:pPr>
                      <a:r>
                        <a:rPr lang="ru-RU" sz="1800" b="1" dirty="0">
                          <a:effectLst/>
                        </a:rPr>
                        <a:t> </a:t>
                      </a:r>
                    </a:p>
                    <a:p>
                      <a:pPr algn="ctr">
                        <a:lnSpc>
                          <a:spcPts val="1100"/>
                        </a:lnSpc>
                        <a:spcAft>
                          <a:spcPts val="0"/>
                        </a:spcAft>
                      </a:pPr>
                      <a:r>
                        <a:rPr lang="ru-RU" sz="1800" b="1" dirty="0" smtClean="0">
                          <a:effectLst/>
                        </a:rPr>
                        <a:t>52</a:t>
                      </a:r>
                      <a:endParaRPr lang="ru-RU" sz="1800" b="1" dirty="0">
                        <a:effectLst/>
                      </a:endParaRPr>
                    </a:p>
                    <a:p>
                      <a:pPr algn="ctr">
                        <a:lnSpc>
                          <a:spcPts val="1100"/>
                        </a:lnSpc>
                        <a:spcAft>
                          <a:spcPts val="0"/>
                        </a:spcAft>
                      </a:pPr>
                      <a:r>
                        <a:rPr lang="ru-RU" sz="1800" b="1" dirty="0">
                          <a:effectLst/>
                        </a:rPr>
                        <a:t> </a:t>
                      </a: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endParaRPr lang="ru-RU" sz="1800" b="1" dirty="0" smtClean="0">
                        <a:effectLst/>
                      </a:endParaRPr>
                    </a:p>
                    <a:p>
                      <a:pPr algn="ctr">
                        <a:lnSpc>
                          <a:spcPts val="1100"/>
                        </a:lnSpc>
                        <a:spcAft>
                          <a:spcPts val="0"/>
                        </a:spcAft>
                      </a:pPr>
                      <a:r>
                        <a:rPr lang="ru-RU" sz="1800" b="1" dirty="0" smtClean="0">
                          <a:effectLst/>
                        </a:rPr>
                        <a:t>54</a:t>
                      </a:r>
                      <a:endParaRPr lang="ru-RU" sz="1800" b="1" dirty="0">
                        <a:effectLst/>
                      </a:endParaRPr>
                    </a:p>
                    <a:p>
                      <a:pPr algn="ctr">
                        <a:lnSpc>
                          <a:spcPts val="1100"/>
                        </a:lnSpc>
                        <a:spcAft>
                          <a:spcPts val="0"/>
                        </a:spcAft>
                      </a:pPr>
                      <a:r>
                        <a:rPr lang="ru-RU" sz="1800" b="1" dirty="0">
                          <a:effectLst/>
                        </a:rPr>
                        <a:t> </a:t>
                      </a:r>
                    </a:p>
                    <a:p>
                      <a:pPr algn="ctr">
                        <a:lnSpc>
                          <a:spcPts val="1100"/>
                        </a:lnSpc>
                        <a:spcAft>
                          <a:spcPts val="0"/>
                        </a:spcAft>
                      </a:pPr>
                      <a:r>
                        <a:rPr lang="ru-RU" sz="1800" b="1" dirty="0">
                          <a:effectLst/>
                        </a:rPr>
                        <a:t> </a:t>
                      </a:r>
                    </a:p>
                    <a:p>
                      <a:pPr algn="ctr">
                        <a:lnSpc>
                          <a:spcPts val="1100"/>
                        </a:lnSpc>
                        <a:spcAft>
                          <a:spcPts val="0"/>
                        </a:spcAft>
                      </a:pPr>
                      <a:r>
                        <a:rPr lang="ru-RU" sz="1800" b="1" dirty="0">
                          <a:effectLst/>
                        </a:rPr>
                        <a:t> </a:t>
                      </a:r>
                      <a:endParaRPr lang="ru-RU" sz="1800" b="1" dirty="0">
                        <a:effectLst/>
                        <a:latin typeface="Calibri"/>
                        <a:ea typeface="Calibri"/>
                        <a:cs typeface="Times New Roman"/>
                      </a:endParaRPr>
                    </a:p>
                  </a:txBody>
                  <a:tcPr marL="51435" marR="51435"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graphicFrame>
        <p:nvGraphicFramePr>
          <p:cNvPr id="6" name="Таблица 5"/>
          <p:cNvGraphicFramePr>
            <a:graphicFrameLocks noGrp="1"/>
          </p:cNvGraphicFramePr>
          <p:nvPr/>
        </p:nvGraphicFramePr>
        <p:xfrm>
          <a:off x="0" y="1556792"/>
          <a:ext cx="7740353" cy="3188462"/>
        </p:xfrm>
        <a:graphic>
          <a:graphicData uri="http://schemas.openxmlformats.org/drawingml/2006/table">
            <a:tbl>
              <a:tblPr firstRow="1" firstCol="1" bandRow="1">
                <a:tableStyleId>{E8B1032C-EA38-4F05-BA0D-38AFFFC7BED3}</a:tableStyleId>
              </a:tblPr>
              <a:tblGrid>
                <a:gridCol w="737647"/>
                <a:gridCol w="1719567"/>
                <a:gridCol w="1244692"/>
                <a:gridCol w="834924"/>
                <a:gridCol w="763628"/>
                <a:gridCol w="809617"/>
                <a:gridCol w="788936"/>
                <a:gridCol w="841342"/>
              </a:tblGrid>
              <a:tr h="1080120">
                <a:tc>
                  <a:txBody>
                    <a:bodyPr/>
                    <a:lstStyle/>
                    <a:p>
                      <a:pPr>
                        <a:lnSpc>
                          <a:spcPct val="115000"/>
                        </a:lnSpc>
                        <a:spcAft>
                          <a:spcPts val="0"/>
                        </a:spcAft>
                      </a:pPr>
                      <a:r>
                        <a:rPr lang="ru-RU" sz="1300" dirty="0">
                          <a:effectLst/>
                        </a:rPr>
                        <a:t>№</a:t>
                      </a:r>
                      <a:r>
                        <a:rPr lang="ru-RU" sz="1300" dirty="0" err="1">
                          <a:effectLst/>
                        </a:rPr>
                        <a:t>п</a:t>
                      </a:r>
                      <a:r>
                        <a:rPr lang="ru-RU" sz="1300" dirty="0">
                          <a:effectLst/>
                        </a:rPr>
                        <a:t>/</a:t>
                      </a:r>
                      <a:r>
                        <a:rPr lang="ru-RU" sz="1300" dirty="0" err="1">
                          <a:effectLst/>
                        </a:rPr>
                        <a:t>п</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Предмет</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Количество участников ЕГЭ </a:t>
                      </a:r>
                      <a:r>
                        <a:rPr lang="ru-RU" sz="1300" dirty="0" smtClean="0">
                          <a:effectLst/>
                        </a:rPr>
                        <a:t>2016</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Средний балл по школе</a:t>
                      </a:r>
                    </a:p>
                    <a:p>
                      <a:pPr>
                        <a:lnSpc>
                          <a:spcPct val="115000"/>
                        </a:lnSpc>
                        <a:spcAft>
                          <a:spcPts val="0"/>
                        </a:spcAft>
                      </a:pPr>
                      <a:r>
                        <a:rPr lang="ru-RU" sz="1300" dirty="0">
                          <a:effectLst/>
                        </a:rPr>
                        <a:t>2014</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Средний балл по школе</a:t>
                      </a:r>
                    </a:p>
                    <a:p>
                      <a:pPr>
                        <a:lnSpc>
                          <a:spcPct val="115000"/>
                        </a:lnSpc>
                        <a:spcAft>
                          <a:spcPts val="0"/>
                        </a:spcAft>
                      </a:pPr>
                      <a:r>
                        <a:rPr lang="ru-RU" sz="1300" dirty="0" smtClean="0">
                          <a:effectLst/>
                        </a:rPr>
                        <a:t>2015</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Средний балл по области</a:t>
                      </a:r>
                    </a:p>
                    <a:p>
                      <a:pPr>
                        <a:lnSpc>
                          <a:spcPct val="115000"/>
                        </a:lnSpc>
                        <a:spcAft>
                          <a:spcPts val="0"/>
                        </a:spcAft>
                      </a:pPr>
                      <a:r>
                        <a:rPr lang="ru-RU" sz="1300" dirty="0" smtClean="0">
                          <a:effectLst/>
                        </a:rPr>
                        <a:t>2016</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Средний балл по району</a:t>
                      </a:r>
                    </a:p>
                    <a:p>
                      <a:pPr>
                        <a:lnSpc>
                          <a:spcPct val="115000"/>
                        </a:lnSpc>
                        <a:spcAft>
                          <a:spcPts val="0"/>
                        </a:spcAft>
                      </a:pPr>
                      <a:r>
                        <a:rPr lang="ru-RU" sz="1300" dirty="0" smtClean="0">
                          <a:effectLst/>
                        </a:rPr>
                        <a:t>2017</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300" dirty="0">
                          <a:effectLst/>
                        </a:rPr>
                        <a:t>Средний балл по школе</a:t>
                      </a:r>
                    </a:p>
                    <a:p>
                      <a:pPr>
                        <a:lnSpc>
                          <a:spcPct val="115000"/>
                        </a:lnSpc>
                        <a:spcAft>
                          <a:spcPts val="0"/>
                        </a:spcAft>
                      </a:pPr>
                      <a:r>
                        <a:rPr lang="ru-RU" sz="1300" dirty="0" smtClean="0">
                          <a:effectLst/>
                        </a:rPr>
                        <a:t>2018</a:t>
                      </a:r>
                      <a:endParaRPr lang="ru-RU" sz="1300" dirty="0">
                        <a:effectLst/>
                        <a:latin typeface="Calibri"/>
                        <a:ea typeface="Calibri"/>
                        <a:cs typeface="Times New Roman"/>
                      </a:endParaRPr>
                    </a:p>
                  </a:txBody>
                  <a:tcPr marL="48576" marR="48576" marT="0" marB="0">
                    <a:solidFill>
                      <a:schemeClr val="accent6">
                        <a:lumMod val="40000"/>
                        <a:lumOff val="60000"/>
                      </a:schemeClr>
                    </a:solidFill>
                  </a:tcPr>
                </a:tc>
              </a:tr>
              <a:tr h="760542">
                <a:tc>
                  <a:txBody>
                    <a:bodyPr/>
                    <a:lstStyle/>
                    <a:p>
                      <a:pPr>
                        <a:lnSpc>
                          <a:spcPct val="115000"/>
                        </a:lnSpc>
                        <a:spcAft>
                          <a:spcPts val="0"/>
                        </a:spcAft>
                      </a:pPr>
                      <a:r>
                        <a:rPr lang="ru-RU" sz="1800" dirty="0">
                          <a:effectLst/>
                        </a:rPr>
                        <a:t>1</a:t>
                      </a:r>
                      <a:endParaRPr lang="ru-RU" sz="18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dirty="0">
                          <a:effectLst/>
                        </a:rPr>
                        <a:t>Русский язык</a:t>
                      </a:r>
                      <a:endParaRPr lang="ru-RU" sz="18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dirty="0" smtClean="0">
                          <a:effectLst/>
                        </a:rPr>
                        <a:t>56</a:t>
                      </a:r>
                      <a:endParaRPr lang="ru-RU" sz="18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u="sng" dirty="0">
                          <a:effectLst/>
                        </a:rPr>
                        <a:t>70,51</a:t>
                      </a:r>
                      <a:endParaRPr lang="ru-RU" sz="18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74,47</a:t>
                      </a:r>
                      <a:endParaRPr lang="ru-RU" sz="1800" b="1"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72,64</a:t>
                      </a:r>
                      <a:endParaRPr lang="ru-RU" sz="1800" b="1"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72,27</a:t>
                      </a:r>
                      <a:endParaRPr lang="ru-RU" sz="1800" b="1"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73,39</a:t>
                      </a:r>
                      <a:endParaRPr lang="ru-RU" sz="1800" b="1" dirty="0">
                        <a:effectLst/>
                        <a:latin typeface="Calibri"/>
                        <a:ea typeface="Calibri"/>
                        <a:cs typeface="Times New Roman"/>
                      </a:endParaRPr>
                    </a:p>
                  </a:txBody>
                  <a:tcPr marL="48576" marR="48576" marT="0" marB="0">
                    <a:solidFill>
                      <a:schemeClr val="accent6">
                        <a:lumMod val="40000"/>
                        <a:lumOff val="60000"/>
                      </a:schemeClr>
                    </a:solidFill>
                  </a:tcPr>
                </a:tc>
              </a:tr>
              <a:tr h="673900">
                <a:tc rowSpan="2">
                  <a:txBody>
                    <a:bodyPr/>
                    <a:lstStyle/>
                    <a:p>
                      <a:pPr>
                        <a:lnSpc>
                          <a:spcPct val="115000"/>
                        </a:lnSpc>
                        <a:spcAft>
                          <a:spcPts val="0"/>
                        </a:spcAft>
                      </a:pPr>
                      <a:r>
                        <a:rPr lang="ru-RU" sz="1800" dirty="0">
                          <a:effectLst/>
                        </a:rPr>
                        <a:t>2</a:t>
                      </a:r>
                      <a:endParaRPr lang="ru-RU" sz="1800" dirty="0">
                        <a:effectLst/>
                        <a:latin typeface="Calibri"/>
                        <a:ea typeface="Calibri"/>
                        <a:cs typeface="Times New Roman"/>
                      </a:endParaRPr>
                    </a:p>
                  </a:txBody>
                  <a:tcPr marL="48576" marR="48576" marT="0" marB="0">
                    <a:solidFill>
                      <a:schemeClr val="accent6">
                        <a:lumMod val="40000"/>
                        <a:lumOff val="60000"/>
                      </a:schemeClr>
                    </a:solidFill>
                  </a:tcPr>
                </a:tc>
                <a:tc>
                  <a:txBody>
                    <a:bodyPr/>
                    <a:lstStyle/>
                    <a:p>
                      <a:pPr>
                        <a:lnSpc>
                          <a:spcPct val="115000"/>
                        </a:lnSpc>
                        <a:spcAft>
                          <a:spcPts val="0"/>
                        </a:spcAft>
                      </a:pPr>
                      <a:r>
                        <a:rPr lang="ru-RU" sz="1800" dirty="0" smtClean="0">
                          <a:effectLst/>
                        </a:rPr>
                        <a:t>Математика - П</a:t>
                      </a:r>
                      <a:endParaRPr lang="ru-RU" sz="1800"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effectLst/>
                        </a:rPr>
                        <a:t>31</a:t>
                      </a:r>
                      <a:endParaRPr lang="ru-RU" sz="1800"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u="sng" dirty="0">
                          <a:effectLst/>
                        </a:rPr>
                        <a:t>55,28</a:t>
                      </a:r>
                      <a:endParaRPr lang="ru-RU" sz="1800"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64,44</a:t>
                      </a:r>
                      <a:endParaRPr lang="ru-RU" sz="1800" b="1"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51,39</a:t>
                      </a:r>
                      <a:endParaRPr lang="ru-RU" sz="1800" b="1"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50,79</a:t>
                      </a:r>
                      <a:endParaRPr lang="ru-RU" sz="1800" b="1"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58,0</a:t>
                      </a:r>
                      <a:endParaRPr lang="ru-RU" sz="1800" b="1" dirty="0">
                        <a:effectLst/>
                        <a:latin typeface="Calibri"/>
                        <a:ea typeface="Calibri"/>
                        <a:cs typeface="Times New Roman"/>
                      </a:endParaRPr>
                    </a:p>
                  </a:txBody>
                  <a:tcPr marL="48576" marR="48576"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r>
              <a:tr h="673900">
                <a:tc vMerge="1">
                  <a:txBody>
                    <a:bodyPr/>
                    <a:lstStyle/>
                    <a:p>
                      <a:endParaRPr lang="ru-RU"/>
                    </a:p>
                  </a:txBody>
                  <a:tcPr/>
                </a:tc>
                <a:tc>
                  <a:txBody>
                    <a:bodyPr/>
                    <a:lstStyle/>
                    <a:p>
                      <a:pPr>
                        <a:lnSpc>
                          <a:spcPct val="115000"/>
                        </a:lnSpc>
                        <a:spcAft>
                          <a:spcPts val="0"/>
                        </a:spcAft>
                      </a:pPr>
                      <a:r>
                        <a:rPr lang="ru-RU" sz="1800" dirty="0" smtClean="0">
                          <a:effectLst/>
                          <a:latin typeface="Calibri"/>
                          <a:ea typeface="Calibri"/>
                          <a:cs typeface="Times New Roman"/>
                        </a:rPr>
                        <a:t>Математика – Б </a:t>
                      </a:r>
                      <a:endParaRPr lang="ru-RU" sz="1800"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ru-RU" sz="1800" dirty="0" smtClean="0">
                          <a:effectLst/>
                          <a:latin typeface="Calibri"/>
                          <a:ea typeface="Calibri"/>
                          <a:cs typeface="Times New Roman"/>
                        </a:rPr>
                        <a:t>28</a:t>
                      </a:r>
                      <a:endParaRPr lang="ru-RU" sz="1800"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endParaRPr lang="ru-RU" sz="1800"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4,61</a:t>
                      </a:r>
                      <a:endParaRPr lang="ru-RU" sz="1800" b="1"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4,33</a:t>
                      </a:r>
                      <a:endParaRPr lang="ru-RU" sz="1800" b="1"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4,4,19мс</a:t>
                      </a:r>
                      <a:endParaRPr lang="ru-RU" sz="1800" b="1"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nSpc>
                          <a:spcPct val="115000"/>
                        </a:lnSpc>
                        <a:spcAft>
                          <a:spcPts val="0"/>
                        </a:spcAft>
                      </a:pPr>
                      <a:r>
                        <a:rPr lang="ru-RU" sz="1800" b="1" dirty="0" smtClean="0">
                          <a:effectLst/>
                          <a:latin typeface="Calibri"/>
                          <a:ea typeface="Calibri"/>
                          <a:cs typeface="Times New Roman"/>
                        </a:rPr>
                        <a:t>4,1</a:t>
                      </a:r>
                      <a:endParaRPr lang="ru-RU" sz="1800" b="1" dirty="0">
                        <a:effectLst/>
                        <a:latin typeface="Calibri"/>
                        <a:ea typeface="Calibri"/>
                        <a:cs typeface="Times New Roman"/>
                      </a:endParaRPr>
                    </a:p>
                  </a:txBody>
                  <a:tcPr marL="48576" marR="48576"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r>
            </a:tbl>
          </a:graphicData>
        </a:graphic>
      </p:graphicFrame>
      <p:sp>
        <p:nvSpPr>
          <p:cNvPr id="7" name="TextBox 6"/>
          <p:cNvSpPr txBox="1"/>
          <p:nvPr/>
        </p:nvSpPr>
        <p:spPr>
          <a:xfrm>
            <a:off x="0" y="4869160"/>
            <a:ext cx="7668344" cy="1323439"/>
          </a:xfrm>
          <a:prstGeom prst="rect">
            <a:avLst/>
          </a:prstGeom>
          <a:noFill/>
        </p:spPr>
        <p:txBody>
          <a:bodyPr wrap="square" rtlCol="0">
            <a:spAutoFit/>
          </a:bodyPr>
          <a:lstStyle/>
          <a:p>
            <a:r>
              <a:rPr lang="ru-RU" sz="2000" dirty="0" smtClean="0"/>
              <a:t>2015 г. – 1 обучающийся получил 100 баллов по русскому языку (учитель </a:t>
            </a:r>
            <a:r>
              <a:rPr lang="ru-RU" sz="2000" dirty="0" err="1" smtClean="0"/>
              <a:t>Винюкова</a:t>
            </a:r>
            <a:r>
              <a:rPr lang="ru-RU" sz="2000" dirty="0" smtClean="0"/>
              <a:t> Т.В.)</a:t>
            </a:r>
          </a:p>
          <a:p>
            <a:r>
              <a:rPr lang="ru-RU" sz="2000" dirty="0" smtClean="0"/>
              <a:t>2016 г. – 3 обучающихся получили </a:t>
            </a:r>
            <a:r>
              <a:rPr lang="ru-RU" sz="2000" smtClean="0"/>
              <a:t>100 баллов по русскому языку</a:t>
            </a:r>
          </a:p>
          <a:p>
            <a:r>
              <a:rPr lang="ru-RU" sz="2000" smtClean="0"/>
              <a:t>( </a:t>
            </a:r>
            <a:r>
              <a:rPr lang="ru-RU" sz="2000" dirty="0" smtClean="0"/>
              <a:t>учителя </a:t>
            </a:r>
            <a:r>
              <a:rPr lang="ru-RU" sz="2000" dirty="0" err="1" smtClean="0"/>
              <a:t>Винюкова</a:t>
            </a:r>
            <a:r>
              <a:rPr lang="ru-RU" sz="2000" dirty="0" smtClean="0"/>
              <a:t> Т.В., Савоськина Т.В.</a:t>
            </a:r>
            <a:endParaRPr lang="ru-RU" sz="2000" dirty="0"/>
          </a:p>
        </p:txBody>
      </p:sp>
      <p:sp>
        <p:nvSpPr>
          <p:cNvPr id="8" name="Прямоугольник 7"/>
          <p:cNvSpPr/>
          <p:nvPr/>
        </p:nvSpPr>
        <p:spPr>
          <a:xfrm>
            <a:off x="1619672" y="404664"/>
            <a:ext cx="4572000" cy="1077218"/>
          </a:xfrm>
          <a:prstGeom prst="rect">
            <a:avLst/>
          </a:prstGeom>
        </p:spPr>
        <p:txBody>
          <a:bodyPr>
            <a:spAutoFit/>
          </a:bodyPr>
          <a:lstStyle/>
          <a:p>
            <a:pPr algn="ctr">
              <a:buNone/>
            </a:pPr>
            <a:r>
              <a:rPr lang="ru-RU" sz="3200" b="1" kern="0" dirty="0" smtClean="0">
                <a:solidFill>
                  <a:srgbClr val="800000"/>
                </a:solidFill>
              </a:rPr>
              <a:t>Результаты ЕГЭ </a:t>
            </a:r>
            <a:br>
              <a:rPr lang="ru-RU" sz="3200" b="1" kern="0" dirty="0" smtClean="0">
                <a:solidFill>
                  <a:srgbClr val="800000"/>
                </a:solidFill>
              </a:rPr>
            </a:br>
            <a:r>
              <a:rPr lang="ru-RU" sz="3200" b="1" kern="0" dirty="0" smtClean="0">
                <a:solidFill>
                  <a:srgbClr val="800000"/>
                </a:solidFill>
              </a:rPr>
              <a:t>11 класс</a:t>
            </a:r>
            <a:endParaRPr lang="ru-RU" sz="3200" kern="0" dirty="0" smtClean="0">
              <a:solidFill>
                <a:sysClr val="windowText" lastClr="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1475656" y="2132856"/>
            <a:ext cx="5688632" cy="923330"/>
          </a:xfrm>
          <a:prstGeom prst="rect">
            <a:avLst/>
          </a:prstGeom>
        </p:spPr>
        <p:txBody>
          <a:bodyPr wrap="square">
            <a:spAutoFit/>
          </a:bodyPr>
          <a:lstStyle/>
          <a:p>
            <a:pPr algn="ctr">
              <a:buNone/>
            </a:pPr>
            <a:endParaRPr lang="ru-RU" sz="5400" kern="0" dirty="0" smtClean="0">
              <a:solidFill>
                <a:sysClr val="windowText" lastClr="000000"/>
              </a:solidFill>
            </a:endParaRPr>
          </a:p>
        </p:txBody>
      </p:sp>
      <p:sp>
        <p:nvSpPr>
          <p:cNvPr id="7" name="Прямоугольник 6"/>
          <p:cNvSpPr/>
          <p:nvPr/>
        </p:nvSpPr>
        <p:spPr>
          <a:xfrm>
            <a:off x="1763688" y="548680"/>
            <a:ext cx="4572000" cy="1077218"/>
          </a:xfrm>
          <a:prstGeom prst="rect">
            <a:avLst/>
          </a:prstGeom>
        </p:spPr>
        <p:txBody>
          <a:bodyPr>
            <a:spAutoFit/>
          </a:bodyPr>
          <a:lstStyle/>
          <a:p>
            <a:pPr algn="ctr">
              <a:buNone/>
            </a:pPr>
            <a:r>
              <a:rPr lang="ru-RU" sz="3200" b="1" kern="0" dirty="0" smtClean="0">
                <a:solidFill>
                  <a:srgbClr val="800000"/>
                </a:solidFill>
              </a:rPr>
              <a:t>Результаты </a:t>
            </a:r>
            <a:r>
              <a:rPr lang="ru-RU" sz="3200" b="1" kern="0" dirty="0" smtClean="0">
                <a:solidFill>
                  <a:srgbClr val="800000"/>
                </a:solidFill>
              </a:rPr>
              <a:t>ОГЭ </a:t>
            </a:r>
            <a:r>
              <a:rPr lang="ru-RU" sz="3200" b="1" kern="0" dirty="0" smtClean="0">
                <a:solidFill>
                  <a:srgbClr val="800000"/>
                </a:solidFill>
              </a:rPr>
              <a:t/>
            </a:r>
            <a:br>
              <a:rPr lang="ru-RU" sz="3200" b="1" kern="0" dirty="0" smtClean="0">
                <a:solidFill>
                  <a:srgbClr val="800000"/>
                </a:solidFill>
              </a:rPr>
            </a:br>
            <a:r>
              <a:rPr lang="ru-RU" sz="3200" b="1" kern="0" dirty="0" smtClean="0">
                <a:solidFill>
                  <a:srgbClr val="800000"/>
                </a:solidFill>
              </a:rPr>
              <a:t>9 </a:t>
            </a:r>
            <a:r>
              <a:rPr lang="ru-RU" sz="3200" b="1" kern="0" dirty="0" smtClean="0">
                <a:solidFill>
                  <a:srgbClr val="800000"/>
                </a:solidFill>
              </a:rPr>
              <a:t>класс</a:t>
            </a:r>
            <a:endParaRPr lang="ru-RU" sz="3200" kern="0" dirty="0" smtClean="0">
              <a:solidFill>
                <a:sysClr val="windowText" lastClr="000000"/>
              </a:solidFill>
            </a:endParaRPr>
          </a:p>
        </p:txBody>
      </p:sp>
      <p:graphicFrame>
        <p:nvGraphicFramePr>
          <p:cNvPr id="9" name="Таблица 8"/>
          <p:cNvGraphicFramePr>
            <a:graphicFrameLocks noGrp="1"/>
          </p:cNvGraphicFramePr>
          <p:nvPr/>
        </p:nvGraphicFramePr>
        <p:xfrm>
          <a:off x="107504" y="2708920"/>
          <a:ext cx="9036495" cy="2695448"/>
        </p:xfrm>
        <a:graphic>
          <a:graphicData uri="http://schemas.openxmlformats.org/drawingml/2006/table">
            <a:tbl>
              <a:tblPr firstRow="1" firstCol="1" bandRow="1">
                <a:tableStyleId>{E8B1032C-EA38-4F05-BA0D-38AFFFC7BED3}</a:tableStyleId>
              </a:tblPr>
              <a:tblGrid>
                <a:gridCol w="1407322"/>
                <a:gridCol w="831975"/>
                <a:gridCol w="809205"/>
                <a:gridCol w="729400"/>
                <a:gridCol w="839401"/>
                <a:gridCol w="955788"/>
                <a:gridCol w="955788"/>
                <a:gridCol w="835872"/>
                <a:gridCol w="835872"/>
                <a:gridCol w="835872"/>
              </a:tblGrid>
              <a:tr h="698102">
                <a:tc rowSpan="2">
                  <a:txBody>
                    <a:bodyPr/>
                    <a:lstStyle/>
                    <a:p>
                      <a:pPr algn="l">
                        <a:lnSpc>
                          <a:spcPct val="115000"/>
                        </a:lnSpc>
                        <a:spcAft>
                          <a:spcPts val="0"/>
                        </a:spcAft>
                      </a:pPr>
                      <a:r>
                        <a:rPr lang="ru-RU" sz="1500" dirty="0">
                          <a:effectLst/>
                        </a:rPr>
                        <a:t>Предмет</a:t>
                      </a:r>
                      <a:endParaRPr lang="ru-RU" sz="15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l">
                        <a:lnSpc>
                          <a:spcPct val="115000"/>
                        </a:lnSpc>
                        <a:spcAft>
                          <a:spcPts val="0"/>
                        </a:spcAft>
                      </a:pPr>
                      <a:r>
                        <a:rPr lang="ru-RU" sz="1300" dirty="0" err="1" smtClean="0">
                          <a:effectLst/>
                        </a:rPr>
                        <a:t>Количес-тво</a:t>
                      </a:r>
                      <a:r>
                        <a:rPr lang="ru-RU" sz="1300" dirty="0" smtClean="0">
                          <a:effectLst/>
                        </a:rPr>
                        <a:t> </a:t>
                      </a:r>
                      <a:r>
                        <a:rPr lang="ru-RU" sz="1300" dirty="0" err="1" smtClean="0">
                          <a:effectLst/>
                        </a:rPr>
                        <a:t>сдавав-ших</a:t>
                      </a:r>
                      <a:r>
                        <a:rPr lang="ru-RU" sz="1300" dirty="0" smtClean="0">
                          <a:effectLst/>
                        </a:rPr>
                        <a:t> </a:t>
                      </a:r>
                      <a:r>
                        <a:rPr lang="ru-RU" sz="1300" dirty="0">
                          <a:effectLst/>
                        </a:rPr>
                        <a:t>предмет</a:t>
                      </a:r>
                      <a:endParaRPr lang="ru-RU" sz="15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lnSpc>
                          <a:spcPct val="115000"/>
                        </a:lnSpc>
                        <a:spcAft>
                          <a:spcPts val="0"/>
                        </a:spcAft>
                      </a:pPr>
                      <a:r>
                        <a:rPr lang="ru-RU" sz="1800" dirty="0">
                          <a:effectLst/>
                        </a:rPr>
                        <a:t>Результаты </a:t>
                      </a:r>
                      <a:r>
                        <a:rPr lang="ru-RU" sz="1800" dirty="0" smtClean="0">
                          <a:effectLst/>
                        </a:rPr>
                        <a:t>2014</a:t>
                      </a:r>
                      <a:endParaRPr lang="ru-RU" sz="18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gridSpan="6">
                  <a:txBody>
                    <a:bodyPr/>
                    <a:lstStyle/>
                    <a:p>
                      <a:pPr algn="ctr">
                        <a:lnSpc>
                          <a:spcPct val="115000"/>
                        </a:lnSpc>
                        <a:spcAft>
                          <a:spcPts val="0"/>
                        </a:spcAft>
                      </a:pPr>
                      <a:r>
                        <a:rPr lang="ru-RU" sz="1900" dirty="0">
                          <a:effectLst/>
                        </a:rPr>
                        <a:t>Результаты </a:t>
                      </a:r>
                      <a:r>
                        <a:rPr lang="ru-RU" sz="1900" dirty="0" smtClean="0">
                          <a:effectLst/>
                        </a:rPr>
                        <a:t>2015</a:t>
                      </a:r>
                      <a:endParaRPr lang="ru-RU" sz="19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8369">
                <a:tc vMerge="1">
                  <a:txBody>
                    <a:bodyPr/>
                    <a:lstStyle/>
                    <a:p>
                      <a:endParaRPr lang="ru-RU"/>
                    </a:p>
                  </a:txBody>
                  <a:tcPr/>
                </a:tc>
                <a:tc vMerge="1">
                  <a:txBody>
                    <a:bodyPr/>
                    <a:lstStyle/>
                    <a:p>
                      <a:endParaRPr lang="ru-RU"/>
                    </a:p>
                  </a:txBody>
                  <a:tcPr/>
                </a:tc>
                <a:tc>
                  <a:txBody>
                    <a:bodyPr/>
                    <a:lstStyle/>
                    <a:p>
                      <a:pPr algn="l">
                        <a:lnSpc>
                          <a:spcPct val="115000"/>
                        </a:lnSpc>
                        <a:spcAft>
                          <a:spcPts val="0"/>
                        </a:spcAft>
                      </a:pPr>
                      <a:r>
                        <a:rPr lang="ru-RU" sz="1300" dirty="0">
                          <a:effectLst/>
                        </a:rPr>
                        <a:t>Средний балл по школе</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dirty="0">
                          <a:effectLst/>
                        </a:rPr>
                        <a:t>Отметка</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dirty="0" err="1">
                          <a:effectLst/>
                        </a:rPr>
                        <a:t>Средния</a:t>
                      </a:r>
                      <a:r>
                        <a:rPr lang="ru-RU" sz="1300" dirty="0">
                          <a:effectLst/>
                        </a:rPr>
                        <a:t> </a:t>
                      </a:r>
                      <a:r>
                        <a:rPr lang="ru-RU" sz="1300" dirty="0" smtClean="0">
                          <a:effectLst/>
                        </a:rPr>
                        <a:t>отметка</a:t>
                      </a:r>
                    </a:p>
                    <a:p>
                      <a:pPr algn="l">
                        <a:lnSpc>
                          <a:spcPct val="115000"/>
                        </a:lnSpc>
                        <a:spcAft>
                          <a:spcPts val="0"/>
                        </a:spcAft>
                      </a:pPr>
                      <a:r>
                        <a:rPr lang="ru-RU" sz="1300" dirty="0" smtClean="0">
                          <a:effectLst/>
                        </a:rPr>
                        <a:t>по </a:t>
                      </a:r>
                      <a:r>
                        <a:rPr lang="ru-RU" sz="1300" dirty="0" err="1">
                          <a:effectLst/>
                        </a:rPr>
                        <a:t>Лен.обл</a:t>
                      </a:r>
                      <a:r>
                        <a:rPr lang="ru-RU" sz="1300" dirty="0">
                          <a:effectLst/>
                        </a:rPr>
                        <a:t>.</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dirty="0">
                          <a:effectLst/>
                        </a:rPr>
                        <a:t>Средняя оценка по району</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dirty="0">
                          <a:effectLst/>
                        </a:rPr>
                        <a:t>Средний балл по школе</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dirty="0">
                          <a:effectLst/>
                        </a:rPr>
                        <a:t>Отметка</a:t>
                      </a:r>
                      <a:endParaRPr lang="ru-RU" sz="1500" dirty="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a:effectLst/>
                        </a:rPr>
                        <a:t> </a:t>
                      </a:r>
                      <a:endParaRPr lang="ru-RU" sz="1500">
                        <a:effectLst/>
                      </a:endParaRPr>
                    </a:p>
                    <a:p>
                      <a:pPr algn="l">
                        <a:lnSpc>
                          <a:spcPct val="115000"/>
                        </a:lnSpc>
                        <a:spcAft>
                          <a:spcPts val="0"/>
                        </a:spcAft>
                      </a:pPr>
                      <a:r>
                        <a:rPr lang="ru-RU" sz="1300">
                          <a:effectLst/>
                        </a:rPr>
                        <a:t>Усвоение</a:t>
                      </a:r>
                      <a:endParaRPr lang="ru-RU" sz="1500">
                        <a:effectLst/>
                      </a:endParaRPr>
                    </a:p>
                    <a:p>
                      <a:pPr algn="l">
                        <a:lnSpc>
                          <a:spcPct val="115000"/>
                        </a:lnSpc>
                        <a:spcAft>
                          <a:spcPts val="0"/>
                        </a:spcAft>
                      </a:pPr>
                      <a:r>
                        <a:rPr lang="ru-RU" sz="1300">
                          <a:effectLst/>
                        </a:rPr>
                        <a:t>(%)</a:t>
                      </a:r>
                      <a:endParaRPr lang="ru-RU" sz="150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300">
                          <a:effectLst/>
                        </a:rPr>
                        <a:t> </a:t>
                      </a:r>
                      <a:endParaRPr lang="ru-RU" sz="1500">
                        <a:effectLst/>
                      </a:endParaRPr>
                    </a:p>
                    <a:p>
                      <a:pPr algn="l">
                        <a:lnSpc>
                          <a:spcPct val="115000"/>
                        </a:lnSpc>
                        <a:spcAft>
                          <a:spcPts val="0"/>
                        </a:spcAft>
                      </a:pPr>
                      <a:r>
                        <a:rPr lang="ru-RU" sz="1300">
                          <a:effectLst/>
                        </a:rPr>
                        <a:t>Качество</a:t>
                      </a:r>
                      <a:endParaRPr lang="ru-RU" sz="1500">
                        <a:effectLst/>
                      </a:endParaRPr>
                    </a:p>
                    <a:p>
                      <a:pPr algn="l">
                        <a:lnSpc>
                          <a:spcPct val="115000"/>
                        </a:lnSpc>
                        <a:spcAft>
                          <a:spcPts val="0"/>
                        </a:spcAft>
                      </a:pPr>
                      <a:r>
                        <a:rPr lang="ru-RU" sz="1300">
                          <a:effectLst/>
                        </a:rPr>
                        <a:t>(%) </a:t>
                      </a:r>
                      <a:endParaRPr lang="ru-RU" sz="1500">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581751">
                <a:tc>
                  <a:txBody>
                    <a:bodyPr/>
                    <a:lstStyle/>
                    <a:p>
                      <a:pPr algn="l">
                        <a:lnSpc>
                          <a:spcPct val="115000"/>
                        </a:lnSpc>
                        <a:spcAft>
                          <a:spcPts val="0"/>
                        </a:spcAft>
                      </a:pPr>
                      <a:r>
                        <a:rPr lang="ru-RU" sz="1500">
                          <a:effectLst/>
                        </a:rPr>
                        <a:t>Русский язык</a:t>
                      </a:r>
                      <a:endParaRPr lang="ru-RU" sz="150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75</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a:latin typeface="Times New Roman"/>
                          <a:ea typeface="Calibri"/>
                          <a:cs typeface="Times New Roman"/>
                        </a:rPr>
                        <a:t>31</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a:latin typeface="Times New Roman"/>
                          <a:ea typeface="Calibri"/>
                          <a:cs typeface="Times New Roman"/>
                        </a:rPr>
                        <a:t>4</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endParaRPr lang="ru-RU" sz="21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2100" dirty="0" smtClean="0">
                          <a:effectLst/>
                          <a:latin typeface="Calibri"/>
                          <a:ea typeface="Calibri"/>
                          <a:cs typeface="Times New Roman"/>
                        </a:rPr>
                        <a:t>3,9</a:t>
                      </a:r>
                      <a:endParaRPr lang="ru-RU" sz="21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32</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4,14</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a:latin typeface="Times New Roman"/>
                          <a:ea typeface="Calibri"/>
                          <a:cs typeface="Times New Roman"/>
                        </a:rPr>
                        <a:t>100</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79(73)</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07226">
                <a:tc>
                  <a:txBody>
                    <a:bodyPr/>
                    <a:lstStyle/>
                    <a:p>
                      <a:pPr algn="l">
                        <a:lnSpc>
                          <a:spcPct val="115000"/>
                        </a:lnSpc>
                        <a:spcAft>
                          <a:spcPts val="0"/>
                        </a:spcAft>
                      </a:pPr>
                      <a:r>
                        <a:rPr lang="ru-RU" sz="1500">
                          <a:effectLst/>
                        </a:rPr>
                        <a:t>Математика</a:t>
                      </a:r>
                      <a:endParaRPr lang="ru-RU" sz="150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75</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a:latin typeface="Times New Roman"/>
                          <a:ea typeface="Calibri"/>
                          <a:cs typeface="Times New Roman"/>
                        </a:rPr>
                        <a:t>18</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3,83</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endParaRPr lang="ru-RU" sz="21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2100" dirty="0" smtClean="0">
                          <a:effectLst/>
                          <a:latin typeface="Calibri"/>
                          <a:ea typeface="Calibri"/>
                          <a:cs typeface="Times New Roman"/>
                        </a:rPr>
                        <a:t>3,73</a:t>
                      </a:r>
                      <a:endParaRPr lang="ru-RU" sz="2100" dirty="0">
                        <a:effectLst/>
                        <a:latin typeface="Calibri"/>
                        <a:ea typeface="Calibri"/>
                        <a:cs typeface="Times New Roman"/>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17</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4.0</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a:latin typeface="Times New Roman"/>
                          <a:ea typeface="Calibri"/>
                          <a:cs typeface="Times New Roman"/>
                        </a:rPr>
                        <a:t>100</a:t>
                      </a:r>
                      <a:endParaRPr lang="ru-RU"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Times New Roman"/>
                          <a:ea typeface="Calibri"/>
                          <a:cs typeface="Times New Roman"/>
                        </a:rPr>
                        <a:t>71(55)</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1"/>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1259632" y="2564904"/>
            <a:ext cx="5616624" cy="2930033"/>
          </a:xfrm>
          <a:prstGeom prst="rect">
            <a:avLst/>
          </a:prstGeom>
          <a:noFill/>
        </p:spPr>
        <p:txBody>
          <a:bodyPr wrap="square" rtlCol="0">
            <a:spAutoFit/>
          </a:bodyPr>
          <a:lstStyle/>
          <a:p>
            <a:pPr marL="342900" lvl="0" indent="-342900" algn="ctr" fontAlgn="base">
              <a:spcBef>
                <a:spcPct val="20000"/>
              </a:spcBef>
              <a:spcAft>
                <a:spcPct val="0"/>
              </a:spcAft>
              <a:defRPr/>
            </a:pPr>
            <a:r>
              <a:rPr lang="ru-RU" sz="3200" b="1" dirty="0" smtClean="0">
                <a:ln w="76200"/>
                <a:solidFill>
                  <a:schemeClr val="bg1"/>
                </a:solidFill>
                <a:effectLst>
                  <a:outerShdw blurRad="50800" dist="38100" dir="18900000" algn="bl" rotWithShape="0">
                    <a:prstClr val="black">
                      <a:alpha val="40000"/>
                    </a:prstClr>
                  </a:outerShdw>
                </a:effectLst>
              </a:rPr>
              <a:t>Общая характеристика </a:t>
            </a:r>
            <a:br>
              <a:rPr lang="ru-RU" sz="3200" b="1" dirty="0" smtClean="0">
                <a:ln w="76200"/>
                <a:solidFill>
                  <a:schemeClr val="bg1"/>
                </a:solidFill>
                <a:effectLst>
                  <a:outerShdw blurRad="50800" dist="38100" dir="18900000" algn="bl" rotWithShape="0">
                    <a:prstClr val="black">
                      <a:alpha val="40000"/>
                    </a:prstClr>
                  </a:outerShdw>
                </a:effectLst>
              </a:rPr>
            </a:br>
            <a:r>
              <a:rPr lang="ru-RU" sz="3200" b="1" dirty="0" smtClean="0">
                <a:ln w="76200"/>
                <a:solidFill>
                  <a:schemeClr val="bg1"/>
                </a:solidFill>
                <a:effectLst>
                  <a:outerShdw blurRad="50800" dist="38100" dir="18900000" algn="bl" rotWithShape="0">
                    <a:prstClr val="black">
                      <a:alpha val="40000"/>
                    </a:prstClr>
                  </a:outerShdw>
                </a:effectLst>
              </a:rPr>
              <a:t>МОБУ «СОШ №6 </a:t>
            </a:r>
          </a:p>
          <a:p>
            <a:pPr marL="342900" lvl="0" indent="-342900" algn="ctr" fontAlgn="base">
              <a:spcBef>
                <a:spcPct val="20000"/>
              </a:spcBef>
              <a:spcAft>
                <a:spcPct val="0"/>
              </a:spcAft>
              <a:defRPr/>
            </a:pPr>
            <a:r>
              <a:rPr lang="ru-RU" sz="3200" b="1" dirty="0" smtClean="0">
                <a:ln w="76200"/>
                <a:solidFill>
                  <a:schemeClr val="bg1"/>
                </a:solidFill>
                <a:effectLst>
                  <a:outerShdw blurRad="50800" dist="38100" dir="18900000" algn="bl" rotWithShape="0">
                    <a:prstClr val="black">
                      <a:alpha val="40000"/>
                    </a:prstClr>
                  </a:outerShdw>
                </a:effectLst>
              </a:rPr>
              <a:t>с углубленным изучением отдельных предметов» г.Всеволожска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0" y="476672"/>
            <a:ext cx="7580730" cy="1015663"/>
          </a:xfrm>
          <a:prstGeom prst="rect">
            <a:avLst/>
          </a:prstGeom>
          <a:noFill/>
        </p:spPr>
        <p:txBody>
          <a:bodyPr wrap="none" rtlCol="0">
            <a:spAutoFit/>
          </a:bodyPr>
          <a:lstStyle/>
          <a:p>
            <a:r>
              <a:rPr lang="ru-RU" sz="2400" b="1" dirty="0" smtClean="0">
                <a:solidFill>
                  <a:srgbClr val="C00000"/>
                </a:solidFill>
              </a:rPr>
              <a:t>ИТОГИ  </a:t>
            </a:r>
            <a:r>
              <a:rPr lang="ru-RU" sz="2400" b="1" dirty="0" smtClean="0">
                <a:solidFill>
                  <a:srgbClr val="C00000"/>
                </a:solidFill>
              </a:rPr>
              <a:t>ВСЕРОССИЙСКОЙ </a:t>
            </a:r>
            <a:r>
              <a:rPr lang="ru-RU" sz="2400" b="1" dirty="0" smtClean="0">
                <a:solidFill>
                  <a:srgbClr val="C00000"/>
                </a:solidFill>
              </a:rPr>
              <a:t>ОЛИМПИАДЫ ШКОЛЬНИКОВ </a:t>
            </a:r>
            <a:r>
              <a:rPr lang="ru-RU" sz="3600" b="1" dirty="0" smtClean="0"/>
              <a:t/>
            </a:r>
            <a:br>
              <a:rPr lang="ru-RU" sz="3600" b="1" dirty="0" smtClean="0"/>
            </a:br>
            <a:endParaRPr lang="ru-RU" sz="3600" b="1" dirty="0"/>
          </a:p>
        </p:txBody>
      </p:sp>
      <p:graphicFrame>
        <p:nvGraphicFramePr>
          <p:cNvPr id="7" name="Таблица 6"/>
          <p:cNvGraphicFramePr>
            <a:graphicFrameLocks noGrp="1"/>
          </p:cNvGraphicFramePr>
          <p:nvPr/>
        </p:nvGraphicFramePr>
        <p:xfrm>
          <a:off x="251520" y="1916832"/>
          <a:ext cx="7128792" cy="4399280"/>
        </p:xfrm>
        <a:graphic>
          <a:graphicData uri="http://schemas.openxmlformats.org/drawingml/2006/table">
            <a:tbl>
              <a:tblPr firstRow="1" bandRow="1">
                <a:tableStyleId>{5C22544A-7EE6-4342-B048-85BDC9FD1C3A}</a:tableStyleId>
              </a:tblPr>
              <a:tblGrid>
                <a:gridCol w="2376264"/>
                <a:gridCol w="2376264"/>
                <a:gridCol w="2376264"/>
              </a:tblGrid>
              <a:tr h="370840">
                <a:tc>
                  <a:txBody>
                    <a:bodyPr/>
                    <a:lstStyle/>
                    <a:p>
                      <a:endParaRPr lang="ru-RU" dirty="0"/>
                    </a:p>
                  </a:txBody>
                  <a:tcPr/>
                </a:tc>
                <a:tc>
                  <a:txBody>
                    <a:bodyPr/>
                    <a:lstStyle/>
                    <a:p>
                      <a:r>
                        <a:rPr lang="ru-RU" dirty="0" smtClean="0"/>
                        <a:t>2014-2015</a:t>
                      </a:r>
                      <a:endParaRPr lang="ru-RU" dirty="0"/>
                    </a:p>
                  </a:txBody>
                  <a:tcPr/>
                </a:tc>
                <a:tc>
                  <a:txBody>
                    <a:bodyPr/>
                    <a:lstStyle/>
                    <a:p>
                      <a:r>
                        <a:rPr lang="ru-RU" dirty="0" smtClean="0"/>
                        <a:t>2015-2016</a:t>
                      </a:r>
                      <a:endParaRPr lang="ru-RU" dirty="0"/>
                    </a:p>
                  </a:txBody>
                  <a:tcPr/>
                </a:tc>
              </a:tr>
              <a:tr h="370840">
                <a:tc>
                  <a:txBody>
                    <a:bodyPr/>
                    <a:lstStyle/>
                    <a:p>
                      <a:r>
                        <a:rPr lang="ru-RU" dirty="0" smtClean="0"/>
                        <a:t>Победители муниципального этапа</a:t>
                      </a: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tr>
              <a:tr h="370840">
                <a:tc>
                  <a:txBody>
                    <a:bodyPr/>
                    <a:lstStyle/>
                    <a:p>
                      <a:r>
                        <a:rPr lang="ru-RU" dirty="0" smtClean="0"/>
                        <a:t>Призеры муниципального этапа</a:t>
                      </a:r>
                      <a:endParaRPr lang="ru-RU" dirty="0"/>
                    </a:p>
                  </a:txBody>
                  <a:tcPr/>
                </a:tc>
                <a:tc>
                  <a:txBody>
                    <a:bodyPr/>
                    <a:lstStyle/>
                    <a:p>
                      <a:pPr algn="ctr"/>
                      <a:r>
                        <a:rPr lang="ru-RU" dirty="0" smtClean="0"/>
                        <a:t>43</a:t>
                      </a:r>
                      <a:endParaRPr lang="ru-RU" dirty="0"/>
                    </a:p>
                  </a:txBody>
                  <a:tcPr/>
                </a:tc>
                <a:tc>
                  <a:txBody>
                    <a:bodyPr/>
                    <a:lstStyle/>
                    <a:p>
                      <a:pPr algn="ctr"/>
                      <a:r>
                        <a:rPr lang="ru-RU" dirty="0" smtClean="0"/>
                        <a:t>49</a:t>
                      </a:r>
                      <a:endParaRPr lang="ru-RU" dirty="0"/>
                    </a:p>
                  </a:txBody>
                  <a:tcPr/>
                </a:tc>
              </a:tr>
              <a:tr h="370840">
                <a:tc>
                  <a:txBody>
                    <a:bodyPr/>
                    <a:lstStyle/>
                    <a:p>
                      <a:r>
                        <a:rPr lang="ru-RU" dirty="0" smtClean="0"/>
                        <a:t>Победители </a:t>
                      </a:r>
                      <a:r>
                        <a:rPr lang="ru-RU" dirty="0" smtClean="0"/>
                        <a:t>регионального</a:t>
                      </a:r>
                    </a:p>
                    <a:p>
                      <a:r>
                        <a:rPr lang="ru-RU" dirty="0" smtClean="0"/>
                        <a:t>этапа</a:t>
                      </a:r>
                      <a:endParaRPr lang="ru-RU" dirty="0"/>
                    </a:p>
                  </a:txBody>
                  <a:tcPr/>
                </a:tc>
                <a:tc>
                  <a:txBody>
                    <a:bodyPr/>
                    <a:lstStyle/>
                    <a:p>
                      <a:pPr algn="ctr"/>
                      <a:r>
                        <a:rPr lang="ru-RU" dirty="0" smtClean="0"/>
                        <a:t>-</a:t>
                      </a:r>
                      <a:endParaRPr lang="ru-RU" dirty="0"/>
                    </a:p>
                  </a:txBody>
                  <a:tcPr/>
                </a:tc>
                <a:tc>
                  <a:txBody>
                    <a:bodyPr/>
                    <a:lstStyle/>
                    <a:p>
                      <a:pPr algn="ctr"/>
                      <a:r>
                        <a:rPr lang="ru-RU" dirty="0" smtClean="0"/>
                        <a:t>2</a:t>
                      </a:r>
                      <a:endParaRPr lang="ru-RU" dirty="0"/>
                    </a:p>
                  </a:txBody>
                  <a:tcPr/>
                </a:tc>
              </a:tr>
              <a:tr h="370840">
                <a:tc>
                  <a:txBody>
                    <a:bodyPr/>
                    <a:lstStyle/>
                    <a:p>
                      <a:r>
                        <a:rPr lang="ru-RU" dirty="0" smtClean="0"/>
                        <a:t>Призеры </a:t>
                      </a:r>
                      <a:r>
                        <a:rPr lang="ru-RU" dirty="0" smtClean="0"/>
                        <a:t>регионального</a:t>
                      </a:r>
                    </a:p>
                    <a:p>
                      <a:r>
                        <a:rPr lang="ru-RU" dirty="0" smtClean="0"/>
                        <a:t>этапа</a:t>
                      </a:r>
                      <a:endParaRPr lang="ru-RU" dirty="0"/>
                    </a:p>
                  </a:txBody>
                  <a:tcPr/>
                </a:tc>
                <a:tc>
                  <a:txBody>
                    <a:bodyPr/>
                    <a:lstStyle/>
                    <a:p>
                      <a:pPr algn="ctr"/>
                      <a:r>
                        <a:rPr lang="ru-RU" dirty="0" smtClean="0"/>
                        <a:t>3</a:t>
                      </a:r>
                      <a:endParaRPr lang="ru-RU" dirty="0"/>
                    </a:p>
                  </a:txBody>
                  <a:tcPr/>
                </a:tc>
                <a:tc>
                  <a:txBody>
                    <a:bodyPr/>
                    <a:lstStyle/>
                    <a:p>
                      <a:pPr algn="ctr"/>
                      <a:r>
                        <a:rPr lang="ru-RU" dirty="0" smtClean="0"/>
                        <a:t>5</a:t>
                      </a:r>
                      <a:endParaRPr lang="ru-RU" dirty="0"/>
                    </a:p>
                  </a:txBody>
                  <a:tcPr/>
                </a:tc>
              </a:tr>
              <a:tr h="370840">
                <a:tc>
                  <a:txBody>
                    <a:bodyPr/>
                    <a:lstStyle/>
                    <a:p>
                      <a:r>
                        <a:rPr lang="ru-RU" dirty="0" smtClean="0"/>
                        <a:t>Заключительный этап</a:t>
                      </a:r>
                      <a:endParaRPr lang="ru-RU" dirty="0"/>
                    </a:p>
                  </a:txBody>
                  <a:tcPr/>
                </a:tc>
                <a:tc>
                  <a:txBody>
                    <a:bodyPr/>
                    <a:lstStyle/>
                    <a:p>
                      <a:pPr algn="ctr"/>
                      <a:r>
                        <a:rPr lang="ru-RU" dirty="0" smtClean="0"/>
                        <a:t>-</a:t>
                      </a:r>
                      <a:endParaRPr lang="ru-RU" dirty="0"/>
                    </a:p>
                  </a:txBody>
                  <a:tcPr/>
                </a:tc>
                <a:tc>
                  <a:txBody>
                    <a:bodyPr/>
                    <a:lstStyle/>
                    <a:p>
                      <a:pPr algn="ctr"/>
                      <a:r>
                        <a:rPr lang="ru-RU" dirty="0" smtClean="0"/>
                        <a:t>Участие</a:t>
                      </a:r>
                      <a:endParaRPr lang="ru-RU"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TextBox 6"/>
          <p:cNvSpPr txBox="1"/>
          <p:nvPr/>
        </p:nvSpPr>
        <p:spPr>
          <a:xfrm>
            <a:off x="1187624" y="620688"/>
            <a:ext cx="5690147" cy="584775"/>
          </a:xfrm>
          <a:prstGeom prst="rect">
            <a:avLst/>
          </a:prstGeom>
          <a:noFill/>
        </p:spPr>
        <p:txBody>
          <a:bodyPr wrap="none" rtlCol="0">
            <a:spAutoFit/>
          </a:bodyPr>
          <a:lstStyle/>
          <a:p>
            <a:r>
              <a:rPr lang="ru-RU" sz="3200" b="1" dirty="0" smtClean="0">
                <a:solidFill>
                  <a:srgbClr val="C00000"/>
                </a:solidFill>
              </a:rPr>
              <a:t>ПЕДАГОГИЧЕСКИЙ КОЛЛЕКТИВ</a:t>
            </a:r>
            <a:endParaRPr lang="ru-RU" sz="3200" b="1" dirty="0">
              <a:solidFill>
                <a:srgbClr val="C00000"/>
              </a:solidFill>
            </a:endParaRPr>
          </a:p>
        </p:txBody>
      </p:sp>
      <p:sp>
        <p:nvSpPr>
          <p:cNvPr id="10242" name="Rectangle 2"/>
          <p:cNvSpPr>
            <a:spLocks noChangeArrowheads="1"/>
          </p:cNvSpPr>
          <p:nvPr/>
        </p:nvSpPr>
        <p:spPr bwMode="auto">
          <a:xfrm>
            <a:off x="0" y="1484784"/>
            <a:ext cx="8388424"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C00000"/>
                </a:solidFill>
                <a:effectLst/>
                <a:latin typeface="Helvetica" charset="-52"/>
                <a:ea typeface="Times New Roman" pitchFamily="18" charset="0"/>
                <a:cs typeface="Arial" pitchFamily="34" charset="0"/>
              </a:rPr>
              <a:t>В школе работает </a:t>
            </a:r>
            <a:r>
              <a:rPr kumimoji="0" lang="ru-RU" b="1" i="0" u="none" strike="noStrike" cap="none" normalizeH="0" baseline="0" dirty="0" smtClean="0">
                <a:ln>
                  <a:noFill/>
                </a:ln>
                <a:solidFill>
                  <a:srgbClr val="C00000"/>
                </a:solidFill>
                <a:effectLst/>
                <a:latin typeface="inherit" charset="0"/>
                <a:ea typeface="Times New Roman" pitchFamily="18" charset="0"/>
                <a:cs typeface="Helvetica" charset="-52"/>
              </a:rPr>
              <a:t>80 сотрудников</a:t>
            </a:r>
            <a:r>
              <a:rPr kumimoji="0" lang="ru-RU" b="0" i="0" u="none" strike="noStrike" cap="none" normalizeH="0" baseline="0" dirty="0" smtClean="0">
                <a:ln>
                  <a:noFill/>
                </a:ln>
                <a:solidFill>
                  <a:srgbClr val="C00000"/>
                </a:solidFill>
                <a:effectLst/>
                <a:latin typeface="Helvetica" charset="-52"/>
                <a:ea typeface="Times New Roman" pitchFamily="18" charset="0"/>
                <a:cs typeface="Arial" pitchFamily="34" charset="0"/>
              </a:rPr>
              <a:t>,</a:t>
            </a:r>
            <a:endPar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C00000"/>
                </a:solidFill>
                <a:effectLst/>
                <a:latin typeface="Helvetica" charset="-52"/>
                <a:ea typeface="Times New Roman" pitchFamily="18" charset="0"/>
                <a:cs typeface="Arial" pitchFamily="34" charset="0"/>
              </a:rPr>
              <a:t>из них – </a:t>
            </a:r>
            <a:r>
              <a:rPr kumimoji="0" lang="ru-RU" b="1" i="0" u="none" strike="noStrike" cap="none" normalizeH="0" baseline="0" dirty="0" smtClean="0">
                <a:ln>
                  <a:noFill/>
                </a:ln>
                <a:solidFill>
                  <a:srgbClr val="C00000"/>
                </a:solidFill>
                <a:effectLst/>
                <a:latin typeface="inherit" charset="0"/>
                <a:ea typeface="Times New Roman" pitchFamily="18" charset="0"/>
                <a:cs typeface="Helvetica" charset="-52"/>
              </a:rPr>
              <a:t>61  педагогический работник</a:t>
            </a:r>
            <a:r>
              <a:rPr kumimoji="0" lang="ru-RU" b="0" i="0" u="none" strike="noStrike" cap="none" normalizeH="0" baseline="0" dirty="0" smtClean="0">
                <a:ln>
                  <a:noFill/>
                </a:ln>
                <a:solidFill>
                  <a:srgbClr val="C00000"/>
                </a:solidFill>
                <a:effectLst/>
                <a:latin typeface="Helvetica" charset="-52"/>
                <a:ea typeface="Times New Roman" pitchFamily="18" charset="0"/>
                <a:cs typeface="Arial" pitchFamily="34" charset="0"/>
              </a:rPr>
              <a:t>.</a:t>
            </a:r>
            <a:endParaRPr kumimoji="0" lang="ru-RU"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fontAlgn="base"/>
            <a:r>
              <a:rPr kumimoji="0" lang="ru-RU" b="0" i="0" u="none" strike="noStrike" cap="none" normalizeH="0" baseline="0" dirty="0" smtClean="0">
                <a:ln>
                  <a:noFill/>
                </a:ln>
                <a:solidFill>
                  <a:srgbClr val="444444"/>
                </a:solidFill>
                <a:effectLst/>
                <a:latin typeface="Helvetica" charset="-52"/>
                <a:ea typeface="Times New Roman" pitchFamily="18" charset="0"/>
                <a:cs typeface="Arial" pitchFamily="34" charset="0"/>
              </a:rPr>
              <a:t> </a:t>
            </a:r>
            <a:r>
              <a:rPr kumimoji="0" lang="ru-RU" b="0" i="0" u="none" strike="noStrike" cap="none" normalizeH="0" baseline="0" dirty="0" smtClean="0">
                <a:ln>
                  <a:noFill/>
                </a:ln>
                <a:solidFill>
                  <a:srgbClr val="C00000"/>
                </a:solidFill>
                <a:effectLst/>
                <a:latin typeface="Helvetica" charset="-52"/>
                <a:ea typeface="Times New Roman" pitchFamily="18" charset="0"/>
                <a:cs typeface="Arial" pitchFamily="34" charset="0"/>
              </a:rPr>
              <a:t>В их числе:</a:t>
            </a:r>
          </a:p>
          <a:p>
            <a:pPr fontAlgn="base"/>
            <a:r>
              <a:rPr lang="ru-RU" sz="1600" b="1" dirty="0" smtClean="0"/>
              <a:t>Победитель </a:t>
            </a:r>
            <a:r>
              <a:rPr lang="ru-RU" sz="1600" b="1" dirty="0" smtClean="0"/>
              <a:t>ПНПО «Лучший учитель России»-</a:t>
            </a:r>
            <a:r>
              <a:rPr lang="ru-RU" sz="1600" dirty="0" smtClean="0"/>
              <a:t> Федоренко Ирина Петровна, директор учреждения</a:t>
            </a:r>
          </a:p>
          <a:p>
            <a:pPr fontAlgn="base"/>
            <a:r>
              <a:rPr lang="ru-RU" sz="1600" b="1" dirty="0" smtClean="0"/>
              <a:t>Заслуженный учитель России</a:t>
            </a:r>
            <a:r>
              <a:rPr lang="ru-RU" sz="1600" dirty="0" smtClean="0"/>
              <a:t>—1 чел.:</a:t>
            </a:r>
          </a:p>
          <a:p>
            <a:pPr fontAlgn="base"/>
            <a:r>
              <a:rPr lang="ru-RU" sz="1600" dirty="0" err="1" smtClean="0"/>
              <a:t>Семиниченко</a:t>
            </a:r>
            <a:r>
              <a:rPr lang="ru-RU" sz="1600" dirty="0" smtClean="0"/>
              <a:t> Екатерина Ивановна</a:t>
            </a:r>
          </a:p>
          <a:p>
            <a:pPr fontAlgn="base"/>
            <a:r>
              <a:rPr lang="ru-RU" sz="1600" b="1" dirty="0" smtClean="0"/>
              <a:t>Звание «Отличник народного просвещения»</a:t>
            </a:r>
            <a:r>
              <a:rPr lang="ru-RU" sz="1600" dirty="0" smtClean="0"/>
              <a:t> – 3 чел.:</a:t>
            </a:r>
          </a:p>
          <a:p>
            <a:pPr fontAlgn="base"/>
            <a:r>
              <a:rPr lang="ru-RU" sz="1600" dirty="0" smtClean="0"/>
              <a:t>Федоренко Ирина Петровна </a:t>
            </a:r>
          </a:p>
          <a:p>
            <a:pPr fontAlgn="base"/>
            <a:r>
              <a:rPr lang="ru-RU" sz="1600" dirty="0" smtClean="0"/>
              <a:t>Редькина Лидия Михайловна</a:t>
            </a:r>
          </a:p>
          <a:p>
            <a:pPr fontAlgn="base"/>
            <a:r>
              <a:rPr lang="ru-RU" sz="1600" dirty="0" smtClean="0"/>
              <a:t>Смирнова Ольга Витальевна)</a:t>
            </a:r>
          </a:p>
          <a:p>
            <a:pPr fontAlgn="base"/>
            <a:r>
              <a:rPr lang="ru-RU" sz="1600" b="1" dirty="0" smtClean="0"/>
              <a:t>Звание «Почетный работник общего образования РФ» - 3 чел</a:t>
            </a:r>
            <a:r>
              <a:rPr lang="ru-RU" sz="1600" dirty="0" smtClean="0"/>
              <a:t>.</a:t>
            </a:r>
          </a:p>
          <a:p>
            <a:pPr fontAlgn="base"/>
            <a:r>
              <a:rPr lang="ru-RU" sz="1600" dirty="0" smtClean="0"/>
              <a:t>Федоренко Ирина Петровна</a:t>
            </a:r>
          </a:p>
          <a:p>
            <a:pPr fontAlgn="base"/>
            <a:r>
              <a:rPr lang="ru-RU" sz="1600" dirty="0" smtClean="0"/>
              <a:t>Редькина Лидия Михайловна</a:t>
            </a:r>
          </a:p>
          <a:p>
            <a:pPr fontAlgn="base"/>
            <a:r>
              <a:rPr lang="ru-RU" sz="1600" dirty="0" smtClean="0"/>
              <a:t>Смирнова Ольга Витальевна)</a:t>
            </a:r>
          </a:p>
          <a:p>
            <a:pPr fontAlgn="base"/>
            <a:r>
              <a:rPr lang="ru-RU" sz="1600" b="1" dirty="0" smtClean="0"/>
              <a:t>награждены Грамотой Министерства образования и науки</a:t>
            </a:r>
            <a:r>
              <a:rPr lang="ru-RU" sz="1600" dirty="0" smtClean="0"/>
              <a:t> – 5 чел.</a:t>
            </a:r>
          </a:p>
          <a:p>
            <a:pPr fontAlgn="base"/>
            <a:r>
              <a:rPr lang="ru-RU" sz="1600" b="1" dirty="0" smtClean="0"/>
              <a:t>награждены Почетной грамотой Комитета общего и профессионального образования Ленинградской области</a:t>
            </a:r>
            <a:r>
              <a:rPr lang="ru-RU" sz="1600" dirty="0" smtClean="0"/>
              <a:t> - 12 чел.</a:t>
            </a:r>
          </a:p>
          <a:p>
            <a:pPr fontAlgn="base"/>
            <a:r>
              <a:rPr lang="ru-RU" sz="1600" dirty="0" smtClean="0"/>
              <a:t> </a:t>
            </a:r>
            <a:r>
              <a:rPr lang="ru-RU" sz="1600" b="1" dirty="0" smtClean="0"/>
              <a:t>Имеют квалификационную категорию:</a:t>
            </a:r>
            <a:endParaRPr lang="ru-RU" sz="1600" dirty="0" smtClean="0"/>
          </a:p>
          <a:p>
            <a:pPr fontAlgn="base"/>
            <a:r>
              <a:rPr lang="ru-RU" sz="1600" dirty="0" smtClean="0"/>
              <a:t>1.      высшую квалификационную категорию – 29 чел.</a:t>
            </a:r>
          </a:p>
          <a:p>
            <a:pPr fontAlgn="base"/>
            <a:r>
              <a:rPr lang="ru-RU" sz="1600" dirty="0" smtClean="0"/>
              <a:t>2.      первую квалификационную категорию – 15 чел.</a:t>
            </a:r>
          </a:p>
          <a:p>
            <a:pPr fontAlgn="base"/>
            <a:r>
              <a:rPr lang="ru-RU" sz="1600" dirty="0" smtClean="0"/>
              <a:t>3.      соответствие занимаемой должности – 13 чел.</a:t>
            </a:r>
          </a:p>
          <a:p>
            <a:r>
              <a:rPr lang="ru-RU" sz="16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444444"/>
              </a:solidFill>
              <a:effectLst/>
              <a:latin typeface="Helvetica" charset="-52"/>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444444"/>
              </a:solidFill>
              <a:effectLst/>
              <a:latin typeface="Helvetica" charset="-52"/>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7" name="TextBox 6"/>
          <p:cNvSpPr txBox="1"/>
          <p:nvPr/>
        </p:nvSpPr>
        <p:spPr>
          <a:xfrm>
            <a:off x="323528" y="548680"/>
            <a:ext cx="6967870" cy="523220"/>
          </a:xfrm>
          <a:prstGeom prst="rect">
            <a:avLst/>
          </a:prstGeom>
          <a:noFill/>
        </p:spPr>
        <p:txBody>
          <a:bodyPr wrap="none" rtlCol="0">
            <a:spAutoFit/>
          </a:bodyPr>
          <a:lstStyle/>
          <a:p>
            <a:r>
              <a:rPr lang="ru-RU" sz="2800" b="1" dirty="0" smtClean="0">
                <a:solidFill>
                  <a:srgbClr val="C00000"/>
                </a:solidFill>
              </a:rPr>
              <a:t>ПОВЫШЕНИЕ КВАЛИФИКАЦИИ ПЕДАГОГОВ</a:t>
            </a:r>
            <a:endParaRPr lang="ru-RU" sz="2800" b="1" dirty="0">
              <a:solidFill>
                <a:srgbClr val="C00000"/>
              </a:solidFill>
            </a:endParaRPr>
          </a:p>
        </p:txBody>
      </p:sp>
      <p:sp>
        <p:nvSpPr>
          <p:cNvPr id="3073" name="Rectangle 1"/>
          <p:cNvSpPr>
            <a:spLocks noChangeArrowheads="1"/>
          </p:cNvSpPr>
          <p:nvPr/>
        </p:nvSpPr>
        <p:spPr bwMode="auto">
          <a:xfrm>
            <a:off x="0" y="1888909"/>
            <a:ext cx="88204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течение 2015-16 учебного года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учителя начальной школы-15 ( 93% ) и учителя основной школы -41( 89%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управленческие кадры -2(20%)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прошли курсовую подготовку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 базе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ГАОУ ДПО  «ЛОИРО»: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 проблемам профильного обучения,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реализации программ  использования ИКТ,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реализации новых ФГОС,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ru-RU" sz="2000" dirty="0" smtClean="0">
                <a:latin typeface="Calibri" pitchFamily="34" charset="0"/>
                <a:ea typeface="Calibri" pitchFamily="34" charset="0"/>
                <a:cs typeface="Times New Roman" pitchFamily="18" charset="0"/>
              </a:rPr>
              <a:t>Ф</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ГОС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обучающихся с ограниченными возможностями здоровья,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итоговой аттестации по предметам ГИА и ЕГЭ.</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46 педагогов прошли обучение на базе МОБУ «СОШ № 6»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привлечением специалистов ГАОУ ДПО «ЛОИРО»:</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«Школьный урок в свете требований ФГОС ОО",</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Корпоративная модель здоровье сбережения",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"Организация инклюзивного образования детей-инвалидов,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детей с ограниченными возможностями здоровья в общеобразовательных организациях".</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1" y="-121298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179512" y="620688"/>
            <a:ext cx="7188186" cy="646331"/>
          </a:xfrm>
          <a:prstGeom prst="rect">
            <a:avLst/>
          </a:prstGeom>
          <a:noFill/>
        </p:spPr>
        <p:txBody>
          <a:bodyPr wrap="none" rtlCol="0">
            <a:spAutoFit/>
          </a:bodyPr>
          <a:lstStyle/>
          <a:p>
            <a:r>
              <a:rPr lang="ru-RU" sz="3600" b="1" dirty="0" smtClean="0">
                <a:solidFill>
                  <a:srgbClr val="C00000"/>
                </a:solidFill>
              </a:rPr>
              <a:t>ИННОВАЦИОННАЯ ДЕЯТЕЛЬНОСТЬ</a:t>
            </a:r>
            <a:endParaRPr lang="ru-RU" sz="3600" b="1" dirty="0">
              <a:solidFill>
                <a:srgbClr val="C00000"/>
              </a:solidFill>
            </a:endParaRPr>
          </a:p>
        </p:txBody>
      </p:sp>
      <p:sp>
        <p:nvSpPr>
          <p:cNvPr id="7" name="Прямоугольник 6"/>
          <p:cNvSpPr/>
          <p:nvPr/>
        </p:nvSpPr>
        <p:spPr>
          <a:xfrm>
            <a:off x="0" y="1700808"/>
            <a:ext cx="8172400" cy="4856714"/>
          </a:xfrm>
          <a:prstGeom prst="rect">
            <a:avLst/>
          </a:prstGeom>
        </p:spPr>
        <p:txBody>
          <a:bodyPr wrap="square">
            <a:spAutoFit/>
          </a:bodyPr>
          <a:lstStyle/>
          <a:p>
            <a:pPr marL="342900" lvl="0" indent="-342900" fontAlgn="base">
              <a:spcBef>
                <a:spcPct val="20000"/>
              </a:spcBef>
              <a:spcAft>
                <a:spcPct val="0"/>
              </a:spcAft>
              <a:defRPr/>
            </a:pPr>
            <a:r>
              <a:rPr lang="ru-RU" b="1" u="sng" dirty="0" smtClean="0">
                <a:latin typeface="Arial" charset="0"/>
                <a:cs typeface="Arial" charset="0"/>
              </a:rPr>
              <a:t>С 2011 </a:t>
            </a:r>
            <a:r>
              <a:rPr lang="ru-RU" b="1" dirty="0" smtClean="0">
                <a:latin typeface="Arial" charset="0"/>
                <a:cs typeface="Arial" charset="0"/>
              </a:rPr>
              <a:t>г</a:t>
            </a:r>
            <a:r>
              <a:rPr lang="ru-RU" b="1" dirty="0" smtClean="0">
                <a:latin typeface="Arial" charset="0"/>
                <a:cs typeface="Arial" charset="0"/>
              </a:rPr>
              <a:t>.- школа являлась </a:t>
            </a:r>
            <a:r>
              <a:rPr lang="ru-RU" b="1" dirty="0" smtClean="0">
                <a:latin typeface="Arial" charset="0"/>
                <a:cs typeface="Arial" charset="0"/>
              </a:rPr>
              <a:t>стажерской площадкой ФЦПРО при ЛОИРО</a:t>
            </a:r>
          </a:p>
          <a:p>
            <a:pPr marL="342900" lvl="0" indent="-342900" fontAlgn="base">
              <a:spcBef>
                <a:spcPct val="20000"/>
              </a:spcBef>
              <a:spcAft>
                <a:spcPct val="0"/>
              </a:spcAft>
              <a:defRPr/>
            </a:pPr>
            <a:r>
              <a:rPr lang="ru-RU" b="1" u="sng" dirty="0" smtClean="0">
                <a:latin typeface="Arial" charset="0"/>
                <a:cs typeface="Arial" charset="0"/>
              </a:rPr>
              <a:t>С 2012 г.- </a:t>
            </a:r>
            <a:r>
              <a:rPr lang="ru-RU" b="1" dirty="0" smtClean="0">
                <a:latin typeface="Arial" charset="0"/>
                <a:cs typeface="Arial" charset="0"/>
              </a:rPr>
              <a:t>школа является участницей регионального эксперимента по введению ФГОС ООО.</a:t>
            </a:r>
          </a:p>
          <a:p>
            <a:pPr marL="342900" lvl="0" indent="-342900" fontAlgn="base">
              <a:spcBef>
                <a:spcPct val="20000"/>
              </a:spcBef>
              <a:spcAft>
                <a:spcPct val="0"/>
              </a:spcAft>
              <a:defRPr/>
            </a:pPr>
            <a:r>
              <a:rPr lang="ru-RU" b="1" u="sng" dirty="0" smtClean="0">
                <a:solidFill>
                  <a:prstClr val="black"/>
                </a:solidFill>
                <a:latin typeface="Arial" charset="0"/>
                <a:cs typeface="Arial" charset="0"/>
              </a:rPr>
              <a:t>С 2013 г</a:t>
            </a:r>
            <a:r>
              <a:rPr lang="ru-RU" b="1" dirty="0" smtClean="0">
                <a:solidFill>
                  <a:prstClr val="black"/>
                </a:solidFill>
                <a:latin typeface="Arial" charset="0"/>
                <a:cs typeface="Arial" charset="0"/>
              </a:rPr>
              <a:t>.- школа является участницей регионального эксперимента по введению ФГОС СОО.</a:t>
            </a:r>
          </a:p>
          <a:p>
            <a:pPr marL="342900" lvl="0" indent="-342900" fontAlgn="base">
              <a:spcBef>
                <a:spcPct val="20000"/>
              </a:spcBef>
              <a:spcAft>
                <a:spcPct val="0"/>
              </a:spcAft>
              <a:defRPr/>
            </a:pPr>
            <a:r>
              <a:rPr lang="ru-RU" b="1" u="sng" dirty="0" smtClean="0">
                <a:latin typeface="Arial" charset="0"/>
                <a:cs typeface="Arial" charset="0"/>
              </a:rPr>
              <a:t>2014 г.</a:t>
            </a:r>
            <a:r>
              <a:rPr lang="ru-RU" b="1" dirty="0" smtClean="0">
                <a:latin typeface="Arial" charset="0"/>
                <a:cs typeface="Arial" charset="0"/>
              </a:rPr>
              <a:t> –школа стала  победителем регионального  конкурса «Школа – территория </a:t>
            </a:r>
            <a:r>
              <a:rPr lang="ru-RU" b="1" dirty="0" smtClean="0">
                <a:latin typeface="Arial" charset="0"/>
                <a:cs typeface="Arial" charset="0"/>
              </a:rPr>
              <a:t>здоровья»</a:t>
            </a:r>
          </a:p>
          <a:p>
            <a:pPr marL="342900" lvl="0" indent="-342900" fontAlgn="base">
              <a:spcBef>
                <a:spcPct val="20000"/>
              </a:spcBef>
              <a:spcAft>
                <a:spcPct val="0"/>
              </a:spcAft>
              <a:defRPr/>
            </a:pPr>
            <a:r>
              <a:rPr lang="ru-RU" b="1" u="sng" dirty="0" smtClean="0">
                <a:latin typeface="Arial" charset="0"/>
                <a:cs typeface="Arial" charset="0"/>
              </a:rPr>
              <a:t>2016г. </a:t>
            </a:r>
            <a:r>
              <a:rPr lang="ru-RU" b="1" dirty="0" smtClean="0">
                <a:latin typeface="Arial" charset="0"/>
                <a:cs typeface="Arial" charset="0"/>
              </a:rPr>
              <a:t>– образовательное учреждение работает по следующим направлениям:</a:t>
            </a:r>
          </a:p>
          <a:p>
            <a:pPr marL="342900" lvl="0" indent="-342900" fontAlgn="base">
              <a:spcBef>
                <a:spcPct val="20000"/>
              </a:spcBef>
              <a:spcAft>
                <a:spcPct val="0"/>
              </a:spcAft>
              <a:buFont typeface="Arial" pitchFamily="34" charset="0"/>
              <a:buChar char="•"/>
              <a:defRPr/>
            </a:pPr>
            <a:r>
              <a:rPr lang="ru-RU" b="1" dirty="0" smtClean="0">
                <a:latin typeface="Arial" charset="0"/>
                <a:cs typeface="Arial" charset="0"/>
              </a:rPr>
              <a:t>Современный урок в рамках введения ФГОС общего образования – научный руководитель </a:t>
            </a:r>
            <a:r>
              <a:rPr lang="ru-RU" b="1" dirty="0" smtClean="0">
                <a:latin typeface="Arial" pitchFamily="34" charset="0"/>
                <a:cs typeface="Arial" pitchFamily="34" charset="0"/>
              </a:rPr>
              <a:t>Шаталов </a:t>
            </a:r>
            <a:r>
              <a:rPr lang="ru-RU" b="1" dirty="0" smtClean="0">
                <a:latin typeface="Arial" pitchFamily="34" charset="0"/>
                <a:cs typeface="Arial" pitchFamily="34" charset="0"/>
              </a:rPr>
              <a:t>Максим Анатольевич, декан факультета ЛОИРО, доктор педагогических наук</a:t>
            </a:r>
            <a:r>
              <a:rPr lang="ru-RU" b="1" dirty="0" smtClean="0">
                <a:latin typeface="Arial" pitchFamily="34" charset="0"/>
                <a:cs typeface="Arial" pitchFamily="34" charset="0"/>
              </a:rPr>
              <a:t>.</a:t>
            </a:r>
          </a:p>
          <a:p>
            <a:pPr marL="342900" lvl="0" indent="-342900" fontAlgn="base">
              <a:spcBef>
                <a:spcPct val="20000"/>
              </a:spcBef>
              <a:spcAft>
                <a:spcPct val="0"/>
              </a:spcAft>
              <a:buFont typeface="Arial" pitchFamily="34" charset="0"/>
              <a:buChar char="•"/>
              <a:defRPr/>
            </a:pPr>
            <a:r>
              <a:rPr lang="ru-RU" b="1" dirty="0" smtClean="0">
                <a:latin typeface="Arial" pitchFamily="34" charset="0"/>
                <a:cs typeface="Arial" pitchFamily="34" charset="0"/>
              </a:rPr>
              <a:t>Профессиональный стандарт «Педагога начального общего, основного общего, среднего общего образования» – научный руководитель Кошкина В.С., советник ректора ЛОИРО, кандидат педагогических наук.</a:t>
            </a:r>
            <a:endParaRPr lang="ru-RU" b="1"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sz="4000"/>
          </a:p>
        </p:txBody>
      </p:sp>
      <p:sp>
        <p:nvSpPr>
          <p:cNvPr id="3" name="Подзаголовок 2"/>
          <p:cNvSpPr>
            <a:spLocks noGrp="1"/>
          </p:cNvSpPr>
          <p:nvPr>
            <p:ph type="subTitle" idx="1"/>
          </p:nvPr>
        </p:nvSpPr>
        <p:spPr/>
        <p:txBody>
          <a:bodyPr/>
          <a:lstStyle/>
          <a:p>
            <a:endParaRPr lang="ru-RU" sz="2800"/>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0" y="2636912"/>
            <a:ext cx="7956376" cy="2677656"/>
          </a:xfrm>
          <a:prstGeom prst="rect">
            <a:avLst/>
          </a:prstGeom>
          <a:noFill/>
        </p:spPr>
        <p:txBody>
          <a:bodyPr wrap="square" rtlCol="0">
            <a:spAutoFit/>
          </a:bodyPr>
          <a:lstStyle/>
          <a:p>
            <a:pPr>
              <a:buFont typeface="Arial" pitchFamily="34" charset="0"/>
              <a:buChar char="•"/>
            </a:pPr>
            <a:r>
              <a:rPr lang="ru-RU" sz="2400" dirty="0" smtClean="0"/>
              <a:t>Ограждение школьного стадиона - </a:t>
            </a:r>
            <a:r>
              <a:rPr lang="ru-RU" sz="2400" b="1" dirty="0" smtClean="0"/>
              <a:t>742 395 руб.</a:t>
            </a:r>
          </a:p>
          <a:p>
            <a:pPr>
              <a:buFont typeface="Arial" pitchFamily="34" charset="0"/>
              <a:buChar char="•"/>
            </a:pPr>
            <a:r>
              <a:rPr lang="ru-RU" sz="2400" dirty="0" smtClean="0"/>
              <a:t>Замена освещения в классных помещениях и спортивном зале на светодиодные светильники - </a:t>
            </a:r>
            <a:r>
              <a:rPr lang="ru-RU" sz="2400" b="1" dirty="0" smtClean="0"/>
              <a:t>390000 руб.</a:t>
            </a:r>
          </a:p>
          <a:p>
            <a:pPr>
              <a:buFont typeface="Arial" pitchFamily="34" charset="0"/>
              <a:buChar char="•"/>
            </a:pPr>
            <a:r>
              <a:rPr lang="ru-RU" sz="2400" dirty="0" smtClean="0"/>
              <a:t>Ремонт спортивного зала - </a:t>
            </a:r>
            <a:r>
              <a:rPr lang="ru-RU" sz="2400" b="1" dirty="0" smtClean="0"/>
              <a:t>820 750 руб</a:t>
            </a:r>
            <a:r>
              <a:rPr lang="ru-RU" sz="2400" dirty="0" smtClean="0"/>
              <a:t>.</a:t>
            </a:r>
          </a:p>
          <a:p>
            <a:pPr>
              <a:buFont typeface="Arial" pitchFamily="34" charset="0"/>
              <a:buChar char="•"/>
            </a:pPr>
            <a:r>
              <a:rPr lang="ru-RU" sz="2400" dirty="0" smtClean="0"/>
              <a:t>Ремонт классных помещений и коридоров  - </a:t>
            </a:r>
            <a:r>
              <a:rPr lang="ru-RU" sz="2400" b="1" dirty="0" smtClean="0"/>
              <a:t>1495178 руб.</a:t>
            </a:r>
          </a:p>
          <a:p>
            <a:pPr>
              <a:buFont typeface="Arial" pitchFamily="34" charset="0"/>
              <a:buChar char="•"/>
            </a:pPr>
            <a:r>
              <a:rPr lang="ru-RU" sz="2400" dirty="0" smtClean="0"/>
              <a:t>Ремонт раздевалок бассейна - </a:t>
            </a:r>
            <a:r>
              <a:rPr lang="ru-RU" sz="2400" b="1" dirty="0" smtClean="0"/>
              <a:t>400000 руб.</a:t>
            </a:r>
          </a:p>
          <a:p>
            <a:pPr>
              <a:buFont typeface="Arial" pitchFamily="34" charset="0"/>
              <a:buChar char="•"/>
            </a:pPr>
            <a:r>
              <a:rPr lang="ru-RU" sz="2400" b="1" dirty="0" smtClean="0"/>
              <a:t>Итого:</a:t>
            </a:r>
            <a:r>
              <a:rPr lang="ru-RU" sz="2400" dirty="0" smtClean="0"/>
              <a:t> </a:t>
            </a:r>
            <a:r>
              <a:rPr lang="ru-RU" sz="2400" b="1" dirty="0" smtClean="0"/>
              <a:t>5548845 руб.</a:t>
            </a:r>
            <a:endParaRPr lang="ru-RU" sz="2400" b="1" dirty="0"/>
          </a:p>
        </p:txBody>
      </p:sp>
      <p:sp>
        <p:nvSpPr>
          <p:cNvPr id="8" name="TextBox 7"/>
          <p:cNvSpPr txBox="1"/>
          <p:nvPr/>
        </p:nvSpPr>
        <p:spPr>
          <a:xfrm>
            <a:off x="611560" y="620688"/>
            <a:ext cx="6254661" cy="646331"/>
          </a:xfrm>
          <a:prstGeom prst="rect">
            <a:avLst/>
          </a:prstGeom>
          <a:noFill/>
        </p:spPr>
        <p:txBody>
          <a:bodyPr wrap="none" rtlCol="0">
            <a:spAutoFit/>
          </a:bodyPr>
          <a:lstStyle/>
          <a:p>
            <a:r>
              <a:rPr lang="ru-RU" sz="3600" b="1" dirty="0" smtClean="0">
                <a:solidFill>
                  <a:srgbClr val="C00000"/>
                </a:solidFill>
              </a:rPr>
              <a:t>ФИНАНСИРОВАНИЕ 2015-2016</a:t>
            </a:r>
            <a:endParaRPr lang="ru-RU" sz="3600" b="1"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755576" y="620688"/>
            <a:ext cx="6264696" cy="769441"/>
          </a:xfrm>
          <a:prstGeom prst="rect">
            <a:avLst/>
          </a:prstGeom>
          <a:noFill/>
        </p:spPr>
        <p:txBody>
          <a:bodyPr wrap="square" rtlCol="0">
            <a:spAutoFit/>
          </a:bodyPr>
          <a:lstStyle/>
          <a:p>
            <a:r>
              <a:rPr lang="ru-RU" sz="4400" dirty="0" smtClean="0">
                <a:solidFill>
                  <a:schemeClr val="bg1"/>
                </a:solidFill>
              </a:rPr>
              <a:t>Библиотека</a:t>
            </a:r>
            <a:endParaRPr lang="ru-RU" sz="4400" dirty="0">
              <a:solidFill>
                <a:schemeClr val="bg1"/>
              </a:solidFill>
            </a:endParaRPr>
          </a:p>
        </p:txBody>
      </p:sp>
      <p:graphicFrame>
        <p:nvGraphicFramePr>
          <p:cNvPr id="8" name="Таблица 7"/>
          <p:cNvGraphicFramePr>
            <a:graphicFrameLocks noGrp="1"/>
          </p:cNvGraphicFramePr>
          <p:nvPr/>
        </p:nvGraphicFramePr>
        <p:xfrm>
          <a:off x="539552" y="1628800"/>
          <a:ext cx="6600057" cy="1800200"/>
        </p:xfrm>
        <a:graphic>
          <a:graphicData uri="http://schemas.openxmlformats.org/drawingml/2006/table">
            <a:tbl>
              <a:tblPr firstRow="1" bandRow="1">
                <a:tableStyleId>{5C22544A-7EE6-4342-B048-85BDC9FD1C3A}</a:tableStyleId>
              </a:tblPr>
              <a:tblGrid>
                <a:gridCol w="2200019"/>
                <a:gridCol w="2200019"/>
                <a:gridCol w="2200019"/>
              </a:tblGrid>
              <a:tr h="367988">
                <a:tc>
                  <a:txBody>
                    <a:bodyPr/>
                    <a:lstStyle/>
                    <a:p>
                      <a:r>
                        <a:rPr lang="ru-RU" dirty="0" smtClean="0">
                          <a:solidFill>
                            <a:sysClr val="windowText" lastClr="000000"/>
                          </a:solidFill>
                        </a:rPr>
                        <a:t>Название</a:t>
                      </a:r>
                      <a:endParaRPr lang="ru-RU"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ysClr val="windowText" lastClr="000000"/>
                          </a:solidFill>
                        </a:rPr>
                        <a:t>2015 (1 полугодие)</a:t>
                      </a:r>
                      <a:endParaRPr lang="ru-RU"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ysClr val="windowText" lastClr="000000"/>
                          </a:solidFill>
                        </a:rPr>
                        <a:t>2016 (1 полугодие)</a:t>
                      </a:r>
                      <a:endParaRPr lang="ru-RU"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32212">
                <a:tc>
                  <a:txBody>
                    <a:bodyPr/>
                    <a:lstStyle/>
                    <a:p>
                      <a:r>
                        <a:rPr lang="ru-RU" sz="2400" dirty="0" smtClean="0">
                          <a:solidFill>
                            <a:sysClr val="windowText" lastClr="000000"/>
                          </a:solidFill>
                        </a:rPr>
                        <a:t>Учебный фонд, методическая литература</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dirty="0" smtClean="0">
                          <a:solidFill>
                            <a:sysClr val="windowText" lastClr="000000"/>
                          </a:solidFill>
                        </a:rPr>
                        <a:t>999850 </a:t>
                      </a:r>
                      <a:r>
                        <a:rPr lang="ru-RU" sz="2400" dirty="0" err="1" smtClean="0">
                          <a:solidFill>
                            <a:sysClr val="windowText" lastClr="000000"/>
                          </a:solidFill>
                        </a:rPr>
                        <a:t>руб</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dirty="0" smtClean="0">
                          <a:solidFill>
                            <a:sysClr val="windowText" lastClr="000000"/>
                          </a:solidFill>
                        </a:rPr>
                        <a:t>607740 </a:t>
                      </a:r>
                      <a:r>
                        <a:rPr lang="ru-RU" sz="2400" dirty="0" err="1" smtClean="0">
                          <a:solidFill>
                            <a:sysClr val="windowText" lastClr="000000"/>
                          </a:solidFill>
                        </a:rPr>
                        <a:t>руб</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539552" y="3573016"/>
            <a:ext cx="6480720" cy="523220"/>
          </a:xfrm>
          <a:prstGeom prst="rect">
            <a:avLst/>
          </a:prstGeom>
          <a:noFill/>
        </p:spPr>
        <p:txBody>
          <a:bodyPr wrap="square" rtlCol="0">
            <a:spAutoFit/>
          </a:bodyPr>
          <a:lstStyle/>
          <a:p>
            <a:r>
              <a:rPr lang="ru-RU" sz="2800" dirty="0" smtClean="0">
                <a:solidFill>
                  <a:schemeClr val="bg1"/>
                </a:solidFill>
              </a:rPr>
              <a:t>Подписные издания</a:t>
            </a:r>
            <a:endParaRPr lang="ru-RU" sz="2800" dirty="0">
              <a:solidFill>
                <a:schemeClr val="bg1"/>
              </a:solidFill>
            </a:endParaRPr>
          </a:p>
        </p:txBody>
      </p:sp>
      <p:graphicFrame>
        <p:nvGraphicFramePr>
          <p:cNvPr id="10" name="Таблица 9"/>
          <p:cNvGraphicFramePr>
            <a:graphicFrameLocks noGrp="1"/>
          </p:cNvGraphicFramePr>
          <p:nvPr/>
        </p:nvGraphicFramePr>
        <p:xfrm>
          <a:off x="539552" y="4221088"/>
          <a:ext cx="6552728" cy="1282376"/>
        </p:xfrm>
        <a:graphic>
          <a:graphicData uri="http://schemas.openxmlformats.org/drawingml/2006/table">
            <a:tbl>
              <a:tblPr firstRow="1" bandRow="1">
                <a:tableStyleId>{5C22544A-7EE6-4342-B048-85BDC9FD1C3A}</a:tableStyleId>
              </a:tblPr>
              <a:tblGrid>
                <a:gridCol w="3276364"/>
                <a:gridCol w="3276364"/>
              </a:tblGrid>
              <a:tr h="235512">
                <a:tc>
                  <a:txBody>
                    <a:bodyPr/>
                    <a:lstStyle/>
                    <a:p>
                      <a:r>
                        <a:rPr lang="ru-RU" dirty="0" smtClean="0">
                          <a:solidFill>
                            <a:sysClr val="windowText" lastClr="000000"/>
                          </a:solidFill>
                        </a:rPr>
                        <a:t>2015 (1 полугодие)</a:t>
                      </a:r>
                      <a:endParaRPr lang="ru-RU"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ysClr val="windowText" lastClr="000000"/>
                          </a:solidFill>
                        </a:rPr>
                        <a:t>2016 (1 полугодие)</a:t>
                      </a:r>
                      <a:endParaRPr lang="ru-RU"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6616">
                <a:tc>
                  <a:txBody>
                    <a:bodyPr/>
                    <a:lstStyle/>
                    <a:p>
                      <a:r>
                        <a:rPr lang="ru-RU" sz="2400" dirty="0" smtClean="0">
                          <a:solidFill>
                            <a:sysClr val="windowText" lastClr="000000"/>
                          </a:solidFill>
                        </a:rPr>
                        <a:t>56303 </a:t>
                      </a:r>
                      <a:r>
                        <a:rPr lang="ru-RU" sz="2400" dirty="0" err="1" smtClean="0">
                          <a:solidFill>
                            <a:sysClr val="windowText" lastClr="000000"/>
                          </a:solidFill>
                        </a:rPr>
                        <a:t>руб</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400" dirty="0" smtClean="0">
                          <a:solidFill>
                            <a:sysClr val="windowText" lastClr="000000"/>
                          </a:solidFill>
                        </a:rPr>
                        <a:t>36629 </a:t>
                      </a:r>
                      <a:r>
                        <a:rPr lang="ru-RU" sz="2400" dirty="0" err="1" smtClean="0">
                          <a:solidFill>
                            <a:sysClr val="windowText" lastClr="000000"/>
                          </a:solidFill>
                        </a:rPr>
                        <a:t>руб</a:t>
                      </a:r>
                      <a:endParaRPr lang="ru-RU"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4097" name="Rectangle 1"/>
          <p:cNvSpPr>
            <a:spLocks noChangeArrowheads="1"/>
          </p:cNvSpPr>
          <p:nvPr/>
        </p:nvSpPr>
        <p:spPr bwMode="auto">
          <a:xfrm>
            <a:off x="0" y="3356992"/>
            <a:ext cx="8498609"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течение 2015-2016 учебного года дополнительно приобретены: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интерактивный комплект (интерактивная доска, проектор, ноутбук) – 3 шт.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проектор – 8 шт.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ноутбук – 4 шт.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МФУ – 5 шт.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документ-камера – 4 шт.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674711" y="404664"/>
            <a:ext cx="5907963" cy="1077218"/>
          </a:xfrm>
          <a:prstGeom prst="rect">
            <a:avLst/>
          </a:prstGeom>
          <a:noFill/>
        </p:spPr>
        <p:txBody>
          <a:bodyPr wrap="none" rtlCol="0">
            <a:spAutoFit/>
          </a:bodyPr>
          <a:lstStyle/>
          <a:p>
            <a:pPr algn="ctr"/>
            <a:r>
              <a:rPr lang="ru-RU" sz="3200" b="1" dirty="0" smtClean="0">
                <a:solidFill>
                  <a:srgbClr val="C00000"/>
                </a:solidFill>
              </a:rPr>
              <a:t>ОСНАЩЕННОСТЬ </a:t>
            </a:r>
          </a:p>
          <a:p>
            <a:pPr algn="ctr"/>
            <a:r>
              <a:rPr lang="ru-RU" sz="3200" b="1" dirty="0" smtClean="0">
                <a:solidFill>
                  <a:srgbClr val="C00000"/>
                </a:solidFill>
              </a:rPr>
              <a:t>ОБРАЗОВАТЕЛЬНОГО ПРОЦЕССА</a:t>
            </a:r>
            <a:endParaRPr lang="ru-RU" sz="3200" b="1" dirty="0">
              <a:solidFill>
                <a:srgbClr val="C00000"/>
              </a:solidFill>
            </a:endParaRPr>
          </a:p>
        </p:txBody>
      </p:sp>
      <p:sp>
        <p:nvSpPr>
          <p:cNvPr id="8" name="TextBox 7"/>
          <p:cNvSpPr txBox="1"/>
          <p:nvPr/>
        </p:nvSpPr>
        <p:spPr>
          <a:xfrm>
            <a:off x="0" y="1772816"/>
            <a:ext cx="8199937" cy="1569660"/>
          </a:xfrm>
          <a:prstGeom prst="rect">
            <a:avLst/>
          </a:prstGeom>
          <a:noFill/>
        </p:spPr>
        <p:txBody>
          <a:bodyPr wrap="square" rtlCol="0">
            <a:spAutoFit/>
          </a:bodyPr>
          <a:lstStyle/>
          <a:p>
            <a:r>
              <a:rPr lang="ru-RU" sz="2000" dirty="0" smtClean="0"/>
              <a:t>Все кабинеты в образовательном учреждении имеют  подключение к Интернету.</a:t>
            </a:r>
          </a:p>
          <a:p>
            <a:r>
              <a:rPr lang="ru-RU" sz="2000" dirty="0" smtClean="0"/>
              <a:t>Оснащены современным оборудованием.</a:t>
            </a:r>
          </a:p>
          <a:p>
            <a:endParaRPr lang="ru-RU"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pic>
        <p:nvPicPr>
          <p:cNvPr id="7169" name="Picture 1" descr="F:\фото формы\IMG_4175.JPG"/>
          <p:cNvPicPr>
            <a:picLocks noChangeAspect="1" noChangeArrowheads="1"/>
          </p:cNvPicPr>
          <p:nvPr/>
        </p:nvPicPr>
        <p:blipFill>
          <a:blip r:embed="rId4" cstate="print"/>
          <a:srcRect/>
          <a:stretch>
            <a:fillRect/>
          </a:stretch>
        </p:blipFill>
        <p:spPr bwMode="auto">
          <a:xfrm>
            <a:off x="539552" y="1700807"/>
            <a:ext cx="3312368" cy="4968553"/>
          </a:xfrm>
          <a:prstGeom prst="rect">
            <a:avLst/>
          </a:prstGeom>
          <a:noFill/>
        </p:spPr>
      </p:pic>
      <p:pic>
        <p:nvPicPr>
          <p:cNvPr id="7170" name="Picture 2" descr="F:\фото формы\IMG_4178.JPG"/>
          <p:cNvPicPr>
            <a:picLocks noChangeAspect="1" noChangeArrowheads="1"/>
          </p:cNvPicPr>
          <p:nvPr/>
        </p:nvPicPr>
        <p:blipFill>
          <a:blip r:embed="rId5" cstate="print"/>
          <a:srcRect/>
          <a:stretch>
            <a:fillRect/>
          </a:stretch>
        </p:blipFill>
        <p:spPr bwMode="auto">
          <a:xfrm>
            <a:off x="3995936" y="1700808"/>
            <a:ext cx="3384376" cy="5076566"/>
          </a:xfrm>
          <a:prstGeom prst="rect">
            <a:avLst/>
          </a:prstGeom>
          <a:noFill/>
        </p:spPr>
      </p:pic>
      <p:sp>
        <p:nvSpPr>
          <p:cNvPr id="8" name="TextBox 7"/>
          <p:cNvSpPr txBox="1"/>
          <p:nvPr/>
        </p:nvSpPr>
        <p:spPr>
          <a:xfrm>
            <a:off x="2195736" y="692696"/>
            <a:ext cx="5102359" cy="769441"/>
          </a:xfrm>
          <a:prstGeom prst="rect">
            <a:avLst/>
          </a:prstGeom>
          <a:noFill/>
        </p:spPr>
        <p:txBody>
          <a:bodyPr wrap="none" rtlCol="0">
            <a:spAutoFit/>
          </a:bodyPr>
          <a:lstStyle/>
          <a:p>
            <a:r>
              <a:rPr lang="ru-RU" sz="4400" b="1" dirty="0" smtClean="0">
                <a:solidFill>
                  <a:srgbClr val="C00000"/>
                </a:solidFill>
              </a:rPr>
              <a:t>ШКОЛЬНАЯ ФОРМА</a:t>
            </a:r>
            <a:endParaRPr lang="ru-RU" sz="4400" b="1"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pic>
        <p:nvPicPr>
          <p:cNvPr id="6" name="Picture 2" descr="F:\фото формы\IMG_4181.JPG"/>
          <p:cNvPicPr>
            <a:picLocks noChangeAspect="1" noChangeArrowheads="1"/>
          </p:cNvPicPr>
          <p:nvPr/>
        </p:nvPicPr>
        <p:blipFill>
          <a:blip r:embed="rId4" cstate="print"/>
          <a:srcRect/>
          <a:stretch>
            <a:fillRect/>
          </a:stretch>
        </p:blipFill>
        <p:spPr bwMode="auto">
          <a:xfrm>
            <a:off x="2195736" y="1667144"/>
            <a:ext cx="3460571" cy="5190856"/>
          </a:xfrm>
          <a:prstGeom prst="rect">
            <a:avLst/>
          </a:prstGeom>
          <a:noFill/>
        </p:spPr>
      </p:pic>
      <p:sp>
        <p:nvSpPr>
          <p:cNvPr id="7" name="TextBox 6"/>
          <p:cNvSpPr txBox="1"/>
          <p:nvPr/>
        </p:nvSpPr>
        <p:spPr>
          <a:xfrm>
            <a:off x="2195736" y="692696"/>
            <a:ext cx="5102359" cy="769441"/>
          </a:xfrm>
          <a:prstGeom prst="rect">
            <a:avLst/>
          </a:prstGeom>
          <a:noFill/>
        </p:spPr>
        <p:txBody>
          <a:bodyPr wrap="none" rtlCol="0">
            <a:spAutoFit/>
          </a:bodyPr>
          <a:lstStyle/>
          <a:p>
            <a:r>
              <a:rPr lang="ru-RU" sz="4400" b="1" dirty="0" smtClean="0">
                <a:solidFill>
                  <a:srgbClr val="C00000"/>
                </a:solidFill>
              </a:rPr>
              <a:t>ШКОЛЬНАЯ ФОРМА</a:t>
            </a:r>
            <a:endParaRPr lang="ru-RU" sz="4400"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pic>
        <p:nvPicPr>
          <p:cNvPr id="6145" name="Picture 1" descr="F:\фото формы\IMG_4183.JPG"/>
          <p:cNvPicPr>
            <a:picLocks noChangeAspect="1" noChangeArrowheads="1"/>
          </p:cNvPicPr>
          <p:nvPr/>
        </p:nvPicPr>
        <p:blipFill>
          <a:blip r:embed="rId4" cstate="print"/>
          <a:srcRect/>
          <a:stretch>
            <a:fillRect/>
          </a:stretch>
        </p:blipFill>
        <p:spPr bwMode="auto">
          <a:xfrm>
            <a:off x="4283968" y="1772816"/>
            <a:ext cx="3264362" cy="4896544"/>
          </a:xfrm>
          <a:prstGeom prst="rect">
            <a:avLst/>
          </a:prstGeom>
          <a:noFill/>
        </p:spPr>
      </p:pic>
      <p:pic>
        <p:nvPicPr>
          <p:cNvPr id="6146" name="Picture 2" descr="F:\фото формы\IMG_4185.JPG"/>
          <p:cNvPicPr>
            <a:picLocks noChangeAspect="1" noChangeArrowheads="1"/>
          </p:cNvPicPr>
          <p:nvPr/>
        </p:nvPicPr>
        <p:blipFill>
          <a:blip r:embed="rId5" cstate="print"/>
          <a:srcRect/>
          <a:stretch>
            <a:fillRect/>
          </a:stretch>
        </p:blipFill>
        <p:spPr bwMode="auto">
          <a:xfrm>
            <a:off x="827584" y="1772816"/>
            <a:ext cx="3244547" cy="4866820"/>
          </a:xfrm>
          <a:prstGeom prst="rect">
            <a:avLst/>
          </a:prstGeom>
          <a:noFill/>
        </p:spPr>
      </p:pic>
      <p:sp>
        <p:nvSpPr>
          <p:cNvPr id="8" name="TextBox 7"/>
          <p:cNvSpPr txBox="1"/>
          <p:nvPr/>
        </p:nvSpPr>
        <p:spPr>
          <a:xfrm>
            <a:off x="2195736" y="692696"/>
            <a:ext cx="5102359" cy="769441"/>
          </a:xfrm>
          <a:prstGeom prst="rect">
            <a:avLst/>
          </a:prstGeom>
          <a:noFill/>
        </p:spPr>
        <p:txBody>
          <a:bodyPr wrap="none" rtlCol="0">
            <a:spAutoFit/>
          </a:bodyPr>
          <a:lstStyle/>
          <a:p>
            <a:r>
              <a:rPr lang="ru-RU" sz="4400" b="1" dirty="0" smtClean="0">
                <a:solidFill>
                  <a:srgbClr val="C00000"/>
                </a:solidFill>
              </a:rPr>
              <a:t>ШКОЛЬНАЯ ФОРМА</a:t>
            </a:r>
            <a:endParaRPr lang="ru-RU" sz="44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1"/>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683568" y="1556792"/>
            <a:ext cx="6984776" cy="1384995"/>
          </a:xfrm>
          <a:prstGeom prst="rect">
            <a:avLst/>
          </a:prstGeom>
          <a:noFill/>
        </p:spPr>
        <p:txBody>
          <a:bodyPr wrap="square" rtlCol="0">
            <a:spAutoFit/>
          </a:bodyPr>
          <a:lstStyle/>
          <a:p>
            <a:r>
              <a:rPr lang="ru-RU" sz="2800" b="1" dirty="0" smtClean="0">
                <a:ln w="1905"/>
                <a:solidFill>
                  <a:schemeClr val="bg1"/>
                </a:solidFill>
                <a:effectLst>
                  <a:innerShdw blurRad="69850" dist="43180" dir="5400000">
                    <a:srgbClr val="000000">
                      <a:alpha val="65000"/>
                    </a:srgbClr>
                  </a:innerShdw>
                </a:effectLst>
              </a:rPr>
              <a:t>Полное наименование общеобразовательного учреждения в соответствии с Уставом и лицензией:</a:t>
            </a:r>
            <a:endParaRPr lang="ru-RU" sz="2800" dirty="0">
              <a:solidFill>
                <a:schemeClr val="bg1"/>
              </a:solidFill>
            </a:endParaRPr>
          </a:p>
        </p:txBody>
      </p:sp>
      <p:sp>
        <p:nvSpPr>
          <p:cNvPr id="7" name="Прямоугольник 6"/>
          <p:cNvSpPr/>
          <p:nvPr/>
        </p:nvSpPr>
        <p:spPr>
          <a:xfrm>
            <a:off x="323528" y="3501008"/>
            <a:ext cx="7272808" cy="3046988"/>
          </a:xfrm>
          <a:prstGeom prst="rect">
            <a:avLst/>
          </a:prstGeom>
        </p:spPr>
        <p:txBody>
          <a:bodyPr wrap="square">
            <a:spAutoFit/>
          </a:bodyPr>
          <a:lstStyle/>
          <a:p>
            <a:pPr lvl="0" algn="ctr" fontAlgn="base">
              <a:spcBef>
                <a:spcPct val="0"/>
              </a:spcBef>
              <a:spcAft>
                <a:spcPct val="0"/>
              </a:spcAft>
              <a:defRPr/>
            </a:pPr>
            <a:r>
              <a:rPr lang="ru-RU" sz="2400" b="1" i="1" dirty="0" smtClean="0">
                <a:ln w="11430"/>
                <a:solidFill>
                  <a:schemeClr val="bg1"/>
                </a:solidFill>
                <a:effectLst>
                  <a:outerShdw blurRad="50800" dist="39000" dir="5460000" algn="tl">
                    <a:srgbClr val="000000">
                      <a:alpha val="38000"/>
                    </a:srgbClr>
                  </a:outerShdw>
                </a:effectLst>
              </a:rPr>
              <a:t>Муниципальное общеобразовательное бюджетное учреждение </a:t>
            </a:r>
          </a:p>
          <a:p>
            <a:pPr lvl="0" algn="ctr" fontAlgn="base">
              <a:spcBef>
                <a:spcPct val="0"/>
              </a:spcBef>
              <a:spcAft>
                <a:spcPct val="0"/>
              </a:spcAft>
              <a:defRPr/>
            </a:pPr>
            <a:r>
              <a:rPr lang="ru-RU" sz="2400" b="1" i="1" dirty="0" smtClean="0">
                <a:ln w="11430"/>
                <a:solidFill>
                  <a:schemeClr val="bg1"/>
                </a:solidFill>
                <a:effectLst>
                  <a:outerShdw blurRad="50800" dist="39000" dir="5460000" algn="tl">
                    <a:srgbClr val="000000">
                      <a:alpha val="38000"/>
                    </a:srgbClr>
                  </a:outerShdw>
                </a:effectLst>
              </a:rPr>
              <a:t>«Средняя общеобразовательная школа №6 </a:t>
            </a:r>
          </a:p>
          <a:p>
            <a:pPr lvl="0" algn="ctr" fontAlgn="base">
              <a:spcBef>
                <a:spcPct val="0"/>
              </a:spcBef>
              <a:spcAft>
                <a:spcPct val="0"/>
              </a:spcAft>
              <a:defRPr/>
            </a:pPr>
            <a:r>
              <a:rPr lang="ru-RU" sz="2400" b="1" i="1" dirty="0" smtClean="0">
                <a:ln w="11430"/>
                <a:solidFill>
                  <a:schemeClr val="bg1"/>
                </a:solidFill>
                <a:effectLst>
                  <a:outerShdw blurRad="50800" dist="39000" dir="5460000" algn="tl">
                    <a:srgbClr val="000000">
                      <a:alpha val="38000"/>
                    </a:srgbClr>
                  </a:outerShdw>
                </a:effectLst>
              </a:rPr>
              <a:t>с углубленным изучением отдельных предметов » г. Всеволожска</a:t>
            </a:r>
            <a:endParaRPr lang="ru-RU" sz="2400" b="1" dirty="0" smtClean="0">
              <a:ln w="11430"/>
              <a:solidFill>
                <a:schemeClr val="bg1"/>
              </a:solidFill>
              <a:effectLst>
                <a:outerShdw blurRad="50800" dist="39000" dir="5460000" algn="tl">
                  <a:srgbClr val="000000">
                    <a:alpha val="38000"/>
                  </a:srgbClr>
                </a:outerShdw>
              </a:effectLst>
            </a:endParaRPr>
          </a:p>
          <a:p>
            <a:pPr lvl="0" algn="ctr" fontAlgn="base">
              <a:spcBef>
                <a:spcPct val="0"/>
              </a:spcBef>
              <a:spcAft>
                <a:spcPct val="0"/>
              </a:spcAft>
              <a:defRPr/>
            </a:pPr>
            <a:r>
              <a:rPr lang="ru-RU" sz="2400" b="1" dirty="0" smtClean="0">
                <a:ln w="11430"/>
                <a:solidFill>
                  <a:schemeClr val="bg1"/>
                </a:solidFill>
                <a:effectLst>
                  <a:outerShdw blurRad="50800" dist="39000" dir="5460000" algn="tl">
                    <a:srgbClr val="000000">
                      <a:alpha val="38000"/>
                    </a:srgbClr>
                  </a:outerShdw>
                </a:effectLst>
              </a:rPr>
              <a:t>Дата </a:t>
            </a:r>
            <a:r>
              <a:rPr lang="ru-RU" sz="2400" b="1" dirty="0" err="1" smtClean="0">
                <a:ln w="11430"/>
                <a:solidFill>
                  <a:schemeClr val="bg1"/>
                </a:solidFill>
                <a:effectLst>
                  <a:outerShdw blurRad="50800" dist="39000" dir="5460000" algn="tl">
                    <a:srgbClr val="000000">
                      <a:alpha val="38000"/>
                    </a:srgbClr>
                  </a:outerShdw>
                </a:effectLst>
              </a:rPr>
              <a:t>гос</a:t>
            </a:r>
            <a:r>
              <a:rPr lang="ru-RU" sz="2400" b="1" dirty="0" smtClean="0">
                <a:ln w="11430"/>
                <a:solidFill>
                  <a:schemeClr val="bg1"/>
                </a:solidFill>
                <a:effectLst>
                  <a:outerShdw blurRad="50800" dist="39000" dir="5460000" algn="tl">
                    <a:srgbClr val="000000">
                      <a:alpha val="38000"/>
                    </a:srgbClr>
                  </a:outerShdw>
                </a:effectLst>
              </a:rPr>
              <a:t>. регистрации: 27.12.1996г. Всеволожским территориальным отделением Ленинградской областной регистрационной палаты</a:t>
            </a:r>
            <a:endParaRPr lang="ru-RU" sz="2400" b="1" dirty="0">
              <a:ln w="11430"/>
              <a:solidFill>
                <a:schemeClr val="bg1"/>
              </a:solidFill>
              <a:effectLst>
                <a:outerShdw blurRad="50800" dist="39000" dir="5460000" algn="tl">
                  <a:srgbClr val="000000">
                    <a:alpha val="38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pic>
        <p:nvPicPr>
          <p:cNvPr id="5121" name="Picture 1" descr="F:\фото формы\IMG_4188.JPG"/>
          <p:cNvPicPr>
            <a:picLocks noChangeAspect="1" noChangeArrowheads="1"/>
          </p:cNvPicPr>
          <p:nvPr/>
        </p:nvPicPr>
        <p:blipFill>
          <a:blip r:embed="rId4" cstate="print"/>
          <a:srcRect/>
          <a:stretch>
            <a:fillRect/>
          </a:stretch>
        </p:blipFill>
        <p:spPr bwMode="auto">
          <a:xfrm>
            <a:off x="323528" y="1772816"/>
            <a:ext cx="6912768" cy="4608512"/>
          </a:xfrm>
          <a:prstGeom prst="rect">
            <a:avLst/>
          </a:prstGeom>
          <a:noFill/>
        </p:spPr>
      </p:pic>
      <p:sp>
        <p:nvSpPr>
          <p:cNvPr id="7" name="TextBox 6"/>
          <p:cNvSpPr txBox="1"/>
          <p:nvPr/>
        </p:nvSpPr>
        <p:spPr>
          <a:xfrm>
            <a:off x="2195736" y="692696"/>
            <a:ext cx="5102359" cy="769441"/>
          </a:xfrm>
          <a:prstGeom prst="rect">
            <a:avLst/>
          </a:prstGeom>
          <a:noFill/>
        </p:spPr>
        <p:txBody>
          <a:bodyPr wrap="none" rtlCol="0">
            <a:spAutoFit/>
          </a:bodyPr>
          <a:lstStyle/>
          <a:p>
            <a:r>
              <a:rPr lang="ru-RU" sz="4400" b="1" dirty="0" smtClean="0">
                <a:solidFill>
                  <a:srgbClr val="C00000"/>
                </a:solidFill>
              </a:rPr>
              <a:t>ШКОЛЬНАЯ ФОРМА</a:t>
            </a:r>
            <a:endParaRPr lang="ru-RU" sz="4400" b="1"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pic>
        <p:nvPicPr>
          <p:cNvPr id="43009" name="Picture 1" descr="C:\Users\USER\Desktop\159-ll7p31-99_1.jpg"/>
          <p:cNvPicPr>
            <a:picLocks noChangeAspect="1" noChangeArrowheads="1"/>
          </p:cNvPicPr>
          <p:nvPr/>
        </p:nvPicPr>
        <p:blipFill>
          <a:blip r:embed="rId4" cstate="print"/>
          <a:srcRect/>
          <a:stretch>
            <a:fillRect/>
          </a:stretch>
        </p:blipFill>
        <p:spPr bwMode="auto">
          <a:xfrm>
            <a:off x="2123728" y="1700808"/>
            <a:ext cx="3888432" cy="5381914"/>
          </a:xfrm>
          <a:prstGeom prst="rect">
            <a:avLst/>
          </a:prstGeom>
          <a:noFill/>
        </p:spPr>
      </p:pic>
      <p:cxnSp>
        <p:nvCxnSpPr>
          <p:cNvPr id="8" name="Прямая со стрелкой 7"/>
          <p:cNvCxnSpPr/>
          <p:nvPr/>
        </p:nvCxnSpPr>
        <p:spPr>
          <a:xfrm>
            <a:off x="1547664" y="1484784"/>
            <a:ext cx="4968552" cy="4896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1619672" y="1700808"/>
            <a:ext cx="4464496" cy="4752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1187624" y="476672"/>
            <a:ext cx="4572000" cy="1384995"/>
          </a:xfrm>
          <a:prstGeom prst="rect">
            <a:avLst/>
          </a:prstGeom>
        </p:spPr>
        <p:txBody>
          <a:bodyPr>
            <a:spAutoFit/>
          </a:bodyPr>
          <a:lstStyle/>
          <a:p>
            <a:pPr algn="ctr"/>
            <a:r>
              <a:rPr lang="ru-RU" sz="2800" b="1" dirty="0" smtClean="0">
                <a:solidFill>
                  <a:srgbClr val="C00000"/>
                </a:solidFill>
              </a:rPr>
              <a:t>Цель и задачи школы</a:t>
            </a:r>
            <a:br>
              <a:rPr lang="ru-RU" sz="2800" b="1" dirty="0" smtClean="0">
                <a:solidFill>
                  <a:srgbClr val="C00000"/>
                </a:solidFill>
              </a:rPr>
            </a:br>
            <a:r>
              <a:rPr lang="ru-RU" sz="2800" b="1" dirty="0" smtClean="0">
                <a:solidFill>
                  <a:srgbClr val="C00000"/>
                </a:solidFill>
              </a:rPr>
              <a:t> на 2016-2017учебный год.</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7" name="Прямоугольник 6"/>
          <p:cNvSpPr/>
          <p:nvPr/>
        </p:nvSpPr>
        <p:spPr>
          <a:xfrm>
            <a:off x="0" y="2060848"/>
            <a:ext cx="7596336" cy="4524315"/>
          </a:xfrm>
          <a:prstGeom prst="rect">
            <a:avLst/>
          </a:prstGeom>
        </p:spPr>
        <p:txBody>
          <a:bodyPr wrap="square">
            <a:spAutoFit/>
          </a:bodyPr>
          <a:lstStyle/>
          <a:p>
            <a:pPr>
              <a:defRPr/>
            </a:pPr>
            <a:r>
              <a:rPr lang="ru-RU" sz="2400" b="1" dirty="0" smtClean="0"/>
              <a:t>Приоритетные направления образовательного процесса.</a:t>
            </a:r>
            <a:endParaRPr lang="ru-RU" sz="2400" dirty="0" smtClean="0"/>
          </a:p>
          <a:p>
            <a:pPr>
              <a:defRPr/>
            </a:pPr>
            <a:r>
              <a:rPr lang="ru-RU" sz="2400" dirty="0" smtClean="0"/>
              <a:t>1. Успешный переход на ФГОС общего образования.</a:t>
            </a:r>
          </a:p>
          <a:p>
            <a:pPr>
              <a:defRPr/>
            </a:pPr>
            <a:r>
              <a:rPr lang="ru-RU" sz="2400" dirty="0" smtClean="0"/>
              <a:t>2. Внедрение проектной и исследовательской деятельности в образовательный процесс учреждения.</a:t>
            </a:r>
          </a:p>
          <a:p>
            <a:pPr>
              <a:defRPr/>
            </a:pPr>
            <a:r>
              <a:rPr lang="ru-RU" sz="2400" dirty="0" smtClean="0"/>
              <a:t>3. Создание условий для творческого самовыражения, раскрытия профессионального потенциала педагогов образовательного учреждения, повышения их профессиональных компетенций .</a:t>
            </a:r>
          </a:p>
          <a:p>
            <a:pPr>
              <a:defRPr/>
            </a:pPr>
            <a:r>
              <a:rPr lang="ru-RU" sz="2400" dirty="0" smtClean="0"/>
              <a:t>4. Создание для обучающихся образовательной среды, в которой они могли бы самоопределяться, </a:t>
            </a:r>
            <a:r>
              <a:rPr lang="ru-RU" sz="2400" dirty="0" err="1" smtClean="0"/>
              <a:t>самореализоваться</a:t>
            </a:r>
            <a:r>
              <a:rPr lang="ru-RU" sz="2400" dirty="0" smtClean="0"/>
              <a:t> и </a:t>
            </a:r>
            <a:r>
              <a:rPr lang="ru-RU" sz="2400" dirty="0" err="1" smtClean="0"/>
              <a:t>самовыражаться</a:t>
            </a:r>
            <a:r>
              <a:rPr lang="ru-RU" sz="2400" dirty="0" smtClean="0"/>
              <a:t>. </a:t>
            </a:r>
            <a:endParaRPr lang="ru-RU"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2411760" y="548680"/>
            <a:ext cx="2541721" cy="830997"/>
          </a:xfrm>
          <a:prstGeom prst="rect">
            <a:avLst/>
          </a:prstGeom>
        </p:spPr>
        <p:txBody>
          <a:bodyPr wrap="none">
            <a:spAutoFit/>
          </a:bodyPr>
          <a:lstStyle/>
          <a:p>
            <a:r>
              <a:rPr lang="ru-RU" sz="4800" b="1" dirty="0" smtClean="0">
                <a:solidFill>
                  <a:srgbClr val="C00000"/>
                </a:solidFill>
              </a:rPr>
              <a:t>Цель ОУ:</a:t>
            </a:r>
            <a:endParaRPr lang="ru-RU" sz="4800" b="1" dirty="0">
              <a:solidFill>
                <a:srgbClr val="C00000"/>
              </a:solidFill>
            </a:endParaRPr>
          </a:p>
        </p:txBody>
      </p:sp>
      <p:sp>
        <p:nvSpPr>
          <p:cNvPr id="7" name="Прямоугольник 6"/>
          <p:cNvSpPr/>
          <p:nvPr/>
        </p:nvSpPr>
        <p:spPr>
          <a:xfrm>
            <a:off x="467544" y="1779687"/>
            <a:ext cx="6768752" cy="3416320"/>
          </a:xfrm>
          <a:prstGeom prst="rect">
            <a:avLst/>
          </a:prstGeom>
        </p:spPr>
        <p:txBody>
          <a:bodyPr wrap="square">
            <a:spAutoFit/>
          </a:bodyPr>
          <a:lstStyle/>
          <a:p>
            <a:pPr>
              <a:defRPr/>
            </a:pPr>
            <a:r>
              <a:rPr lang="ru-RU" b="1" dirty="0" smtClean="0"/>
              <a:t>- повышение доступности качественного образования, соответствующего требованиям инновационного развития экономики, современным потребностям граждан Ленинградской области (в рамках реализации государственной программы Ленинградской области  «Современное образование Ленинградской области», утвержденной постановлением Правительства Ленинградской области  14 ноября 2013 № 398);</a:t>
            </a:r>
            <a:endParaRPr lang="ru-RU" dirty="0" smtClean="0"/>
          </a:p>
          <a:p>
            <a:pPr>
              <a:defRPr/>
            </a:pPr>
            <a:r>
              <a:rPr lang="ru-RU" b="1" dirty="0" smtClean="0"/>
              <a:t>- создание благоприятной образовательной среды, способствующей раскрытию индивидуальных особенностей обучающихся, обеспечивающей возможности их самоопределения и самореализации и укрепления здоровья обучающихся</a:t>
            </a:r>
            <a:endParaRPr lang="ru-RU"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Заголовок 1"/>
          <p:cNvSpPr txBox="1">
            <a:spLocks/>
          </p:cNvSpPr>
          <p:nvPr/>
        </p:nvSpPr>
        <p:spPr>
          <a:xfrm>
            <a:off x="107504" y="296862"/>
            <a:ext cx="8747571" cy="1187921"/>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chemeClr val="tx1"/>
                </a:solidFill>
                <a:effectLst/>
                <a:uLnTx/>
                <a:uFillTx/>
                <a:latin typeface="+mj-lt"/>
                <a:ea typeface="+mj-ea"/>
                <a:cs typeface="+mj-cs"/>
              </a:rPr>
              <a:t/>
            </a:r>
            <a:br>
              <a:rPr kumimoji="0" lang="ru-RU" sz="3200" b="1" i="0" u="none" strike="noStrike" kern="1200" cap="none" spc="0" normalizeH="0" baseline="0" noProof="0" dirty="0" smtClean="0">
                <a:ln>
                  <a:noFill/>
                </a:ln>
                <a:solidFill>
                  <a:schemeClr val="tx1"/>
                </a:solidFill>
                <a:effectLst/>
                <a:uLnTx/>
                <a:uFillTx/>
                <a:latin typeface="+mj-lt"/>
                <a:ea typeface="+mj-ea"/>
                <a:cs typeface="+mj-cs"/>
              </a:rPr>
            </a:br>
            <a:r>
              <a:rPr kumimoji="0" lang="ru-RU" sz="5800" b="1" i="0" u="none" strike="noStrike" kern="1200" cap="none" spc="0" normalizeH="0" baseline="0" noProof="0" dirty="0" smtClean="0">
                <a:ln>
                  <a:noFill/>
                </a:ln>
                <a:solidFill>
                  <a:srgbClr val="C00000"/>
                </a:solidFill>
                <a:effectLst/>
                <a:uLnTx/>
                <a:uFillTx/>
                <a:latin typeface="+mj-lt"/>
                <a:ea typeface="+mj-ea"/>
                <a:cs typeface="+mj-cs"/>
              </a:rPr>
              <a:t>Задачи школы на 2016 -2017 учебный год:</a:t>
            </a:r>
            <a:r>
              <a:rPr kumimoji="0" lang="ru-RU" sz="5800" b="0" i="0" u="none" strike="noStrike" kern="1200" cap="none" spc="0" normalizeH="0" baseline="0" noProof="0" dirty="0" smtClean="0">
                <a:ln>
                  <a:noFill/>
                </a:ln>
                <a:solidFill>
                  <a:srgbClr val="C00000"/>
                </a:solidFill>
                <a:effectLst/>
                <a:uLnTx/>
                <a:uFillTx/>
                <a:latin typeface="+mj-lt"/>
                <a:ea typeface="+mj-ea"/>
                <a:cs typeface="+mj-cs"/>
              </a:rPr>
              <a:t/>
            </a:r>
            <a:br>
              <a:rPr kumimoji="0" lang="ru-RU" sz="5800" b="0" i="0" u="none" strike="noStrike" kern="1200" cap="none" spc="0" normalizeH="0" baseline="0" noProof="0" dirty="0" smtClean="0">
                <a:ln>
                  <a:noFill/>
                </a:ln>
                <a:solidFill>
                  <a:srgbClr val="C00000"/>
                </a:solidFill>
                <a:effectLst/>
                <a:uLnTx/>
                <a:uFillTx/>
                <a:latin typeface="+mj-lt"/>
                <a:ea typeface="+mj-ea"/>
                <a:cs typeface="+mj-cs"/>
              </a:rPr>
            </a:br>
            <a:endParaRPr kumimoji="0" lang="ru-RU" sz="5800" b="0" i="0" u="none" strike="noStrike" kern="1200" cap="none" spc="0" normalizeH="0" baseline="0" noProof="0" dirty="0">
              <a:ln>
                <a:noFill/>
              </a:ln>
              <a:solidFill>
                <a:srgbClr val="C00000"/>
              </a:solidFill>
              <a:effectLst/>
              <a:uLnTx/>
              <a:uFillTx/>
              <a:latin typeface="+mj-lt"/>
              <a:ea typeface="+mj-ea"/>
              <a:cs typeface="+mj-cs"/>
            </a:endParaRPr>
          </a:p>
        </p:txBody>
      </p:sp>
      <p:sp>
        <p:nvSpPr>
          <p:cNvPr id="7" name="Текст 2"/>
          <p:cNvSpPr txBox="1">
            <a:spLocks/>
          </p:cNvSpPr>
          <p:nvPr/>
        </p:nvSpPr>
        <p:spPr>
          <a:xfrm>
            <a:off x="107504" y="2132856"/>
            <a:ext cx="7920037" cy="44275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 typeface="Wingdings 2" pitchFamily="18" charset="2"/>
              <a:buNone/>
              <a:tabLst/>
              <a:defRPr/>
            </a:pPr>
            <a:r>
              <a:rPr kumimoji="0" lang="ru-RU" sz="2400" b="1" i="0" u="none" strike="noStrike" kern="1200" cap="none" spc="0" normalizeH="0" baseline="0" noProof="0" dirty="0" smtClean="0">
                <a:ln>
                  <a:noFill/>
                </a:ln>
                <a:effectLst/>
                <a:uLnTx/>
                <a:uFillTx/>
                <a:latin typeface="+mn-lt"/>
                <a:ea typeface="+mn-ea"/>
                <a:cs typeface="+mn-cs"/>
              </a:rPr>
              <a:t>1.Продолжить работу по повышению качества образовательного процесса через: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 повышение мотивации обучающихся к учебной деятельности;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-подготовку к ГИА на всех уровнях  образования;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 работу с одаренными обучающимися;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-внедрение проектно-исследовательских, </a:t>
            </a:r>
            <a:r>
              <a:rPr kumimoji="0" lang="ru-RU" sz="2400" b="0" i="0" u="none" strike="noStrike" kern="1200" cap="none" spc="0" normalizeH="0" baseline="0" noProof="0" dirty="0" err="1" smtClean="0">
                <a:ln>
                  <a:noFill/>
                </a:ln>
                <a:effectLst/>
                <a:uLnTx/>
                <a:uFillTx/>
                <a:latin typeface="+mn-lt"/>
                <a:ea typeface="+mn-ea"/>
                <a:cs typeface="+mn-cs"/>
              </a:rPr>
              <a:t>здоровьесберегающих</a:t>
            </a:r>
            <a:r>
              <a:rPr kumimoji="0" lang="ru-RU" sz="2400" b="0" i="0" u="none" strike="noStrike" kern="1200" cap="none" spc="0" normalizeH="0" baseline="0" noProof="0" dirty="0" smtClean="0">
                <a:ln>
                  <a:noFill/>
                </a:ln>
                <a:effectLst/>
                <a:uLnTx/>
                <a:uFillTx/>
                <a:latin typeface="+mn-lt"/>
                <a:ea typeface="+mn-ea"/>
                <a:cs typeface="+mn-cs"/>
              </a:rPr>
              <a:t>, информационно-коммуникативных технологий в урочном процессе и внеурочной деятельности.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-осуществление процедуры оценки качества образования  на основании показателей эффективности деятельности образовательного  учреждения, показателей эффективности деятельности педагогических работников.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Текст 2"/>
          <p:cNvSpPr txBox="1">
            <a:spLocks/>
          </p:cNvSpPr>
          <p:nvPr/>
        </p:nvSpPr>
        <p:spPr>
          <a:xfrm>
            <a:off x="107504" y="1988840"/>
            <a:ext cx="7920037" cy="44275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 typeface="Wingdings 2" pitchFamily="18" charset="2"/>
              <a:buNone/>
              <a:tabLst/>
              <a:defRPr/>
            </a:pPr>
            <a:r>
              <a:rPr kumimoji="0" lang="ru-RU" sz="2800" b="0" i="0" u="none" strike="noStrike" kern="1200" cap="none" spc="0" normalizeH="0" baseline="0" noProof="0" dirty="0" smtClean="0">
                <a:ln>
                  <a:noFill/>
                </a:ln>
                <a:effectLst/>
                <a:uLnTx/>
                <a:uFillTx/>
                <a:latin typeface="+mn-lt"/>
                <a:ea typeface="+mn-ea"/>
                <a:cs typeface="+mn-cs"/>
              </a:rPr>
              <a:t>2. </a:t>
            </a:r>
            <a:r>
              <a:rPr kumimoji="0" lang="ru-RU" sz="2800" b="1" i="0" u="none" strike="noStrike" kern="1200" cap="none" spc="0" normalizeH="0" baseline="0" noProof="0" dirty="0" smtClean="0">
                <a:ln>
                  <a:noFill/>
                </a:ln>
                <a:effectLst/>
                <a:uLnTx/>
                <a:uFillTx/>
                <a:latin typeface="+mn-lt"/>
                <a:ea typeface="+mn-ea"/>
                <a:cs typeface="+mn-cs"/>
              </a:rPr>
              <a:t>Продолжить работу по совершенствованию информационной образовательной среды школы за счет: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mn-lt"/>
                <a:ea typeface="+mn-ea"/>
                <a:cs typeface="+mn-cs"/>
              </a:rPr>
              <a:t>-постоянного обновления официального сайта школы в соответствии с различными направлениями;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mn-lt"/>
                <a:ea typeface="+mn-ea"/>
                <a:cs typeface="+mn-cs"/>
              </a:rPr>
              <a:t>-развития системы дистанционного образования в целях повышения качества и комфортности обучения детей, нуждающихся в индивидуальном образовательном маршруте;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mn-lt"/>
                <a:ea typeface="+mn-ea"/>
                <a:cs typeface="+mn-cs"/>
              </a:rPr>
              <a:t>- внедрения АИС «Апостроф» в общеобразовательном учреждении.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Текст 2"/>
          <p:cNvSpPr txBox="1">
            <a:spLocks/>
          </p:cNvSpPr>
          <p:nvPr/>
        </p:nvSpPr>
        <p:spPr>
          <a:xfrm>
            <a:off x="179512" y="2132856"/>
            <a:ext cx="7920037" cy="42481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smtClean="0">
                <a:ln>
                  <a:noFill/>
                </a:ln>
                <a:effectLst/>
                <a:uLnTx/>
                <a:uFillTx/>
                <a:latin typeface="+mn-lt"/>
                <a:ea typeface="+mn-ea"/>
                <a:cs typeface="+mn-cs"/>
              </a:rPr>
              <a:t>3.</a:t>
            </a:r>
            <a:r>
              <a:rPr kumimoji="0" lang="ru-RU" sz="2800" b="1" i="0" u="none" strike="noStrike" kern="1200" cap="none" spc="0" normalizeH="0" baseline="0" noProof="0" dirty="0" smtClean="0">
                <a:ln>
                  <a:noFill/>
                </a:ln>
                <a:effectLst/>
                <a:uLnTx/>
                <a:uFillTx/>
                <a:latin typeface="+mn-lt"/>
                <a:ea typeface="+mn-ea"/>
                <a:cs typeface="+mn-cs"/>
              </a:rPr>
              <a:t>Продолжить работу по формированию положительного отношения обучающихся к здоровому образу жизни через: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mn-lt"/>
                <a:ea typeface="+mn-ea"/>
                <a:cs typeface="+mn-cs"/>
              </a:rPr>
              <a:t>-совершенствование проведения спортивно-массовых мероприятий через разработку и реализацию дополнительных образовательных программ по формированию культуры здоровья, сохранению и укреплению здоровья обучающихся, профилактике вредных привычек  (через проведение </a:t>
            </a:r>
            <a:r>
              <a:rPr kumimoji="0" lang="ru-RU" sz="2800" b="0" i="0" u="none" strike="noStrike" kern="1200" cap="none" spc="0" normalizeH="0" baseline="0" noProof="0" dirty="0" err="1" smtClean="0">
                <a:ln>
                  <a:noFill/>
                </a:ln>
                <a:effectLst/>
                <a:uLnTx/>
                <a:uFillTx/>
                <a:latin typeface="+mn-lt"/>
                <a:ea typeface="+mn-ea"/>
                <a:cs typeface="+mn-cs"/>
              </a:rPr>
              <a:t>турслетов</a:t>
            </a:r>
            <a:r>
              <a:rPr kumimoji="0" lang="ru-RU" sz="2800" b="0" i="0" u="none" strike="noStrike" kern="1200" cap="none" spc="0" normalizeH="0" baseline="0" noProof="0" dirty="0" smtClean="0">
                <a:ln>
                  <a:noFill/>
                </a:ln>
                <a:effectLst/>
                <a:uLnTx/>
                <a:uFillTx/>
                <a:latin typeface="+mn-lt"/>
                <a:ea typeface="+mn-ea"/>
                <a:cs typeface="+mn-cs"/>
              </a:rPr>
              <a:t>, Малых олимпийских  игр, Дней бегуна, футболиста и </a:t>
            </a:r>
            <a:r>
              <a:rPr kumimoji="0" lang="ru-RU" sz="2800" b="0" i="0" u="none" strike="noStrike" kern="1200" cap="none" spc="0" normalizeH="0" baseline="0" noProof="0" dirty="0" err="1" smtClean="0">
                <a:ln>
                  <a:noFill/>
                </a:ln>
                <a:effectLst/>
                <a:uLnTx/>
                <a:uFillTx/>
                <a:latin typeface="+mn-lt"/>
                <a:ea typeface="+mn-ea"/>
                <a:cs typeface="+mn-cs"/>
              </a:rPr>
              <a:t>т.д</a:t>
            </a:r>
            <a:r>
              <a:rPr kumimoji="0" lang="ru-RU" sz="2800" b="0" i="0" u="none" strike="noStrike" kern="1200" cap="none" spc="0" normalizeH="0" baseline="0" noProof="0" dirty="0" smtClean="0">
                <a:ln>
                  <a:noFill/>
                </a:ln>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2" y="-1073019"/>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Текст 2"/>
          <p:cNvSpPr txBox="1">
            <a:spLocks/>
          </p:cNvSpPr>
          <p:nvPr/>
        </p:nvSpPr>
        <p:spPr>
          <a:xfrm>
            <a:off x="0" y="1052736"/>
            <a:ext cx="7920037" cy="42481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smtClean="0">
                <a:ln>
                  <a:noFill/>
                </a:ln>
                <a:effectLst/>
                <a:uLnTx/>
                <a:uFillTx/>
                <a:latin typeface="+mn-lt"/>
                <a:ea typeface="+mn-ea"/>
                <a:cs typeface="+mn-cs"/>
              </a:rPr>
              <a:t>4.Продолжить работу </a:t>
            </a:r>
            <a:r>
              <a:rPr kumimoji="0" lang="ru-RU" sz="2800" b="0" i="0" u="none" strike="noStrike" kern="1200" cap="none" spc="0" normalizeH="0" baseline="0" noProof="0" dirty="0" smtClean="0">
                <a:ln>
                  <a:noFill/>
                </a:ln>
                <a:effectLst/>
                <a:uLnTx/>
                <a:uFillTx/>
                <a:latin typeface="+mn-lt"/>
                <a:ea typeface="+mn-ea"/>
                <a:cs typeface="+mn-cs"/>
              </a:rPr>
              <a:t>по созданию условий  для развития духовно-нравственных качеств личности, способной противостоять негативным факторам современного общества и выстраивать свою жизнь на основе традиционных российских духовно-нравственных ценностей.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Текст 2"/>
          <p:cNvSpPr txBox="1">
            <a:spLocks/>
          </p:cNvSpPr>
          <p:nvPr/>
        </p:nvSpPr>
        <p:spPr>
          <a:xfrm>
            <a:off x="0" y="3429000"/>
            <a:ext cx="7920037" cy="42481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mn-lt"/>
                <a:ea typeface="+mn-ea"/>
                <a:cs typeface="+mn-cs"/>
              </a:rPr>
              <a:t>5. </a:t>
            </a:r>
            <a:r>
              <a:rPr kumimoji="0" lang="ru-RU" sz="2800" b="1" i="0" u="none" strike="noStrike" kern="1200" cap="none" spc="0" normalizeH="0" baseline="0" noProof="0" dirty="0" smtClean="0">
                <a:ln>
                  <a:noFill/>
                </a:ln>
                <a:effectLst/>
                <a:uLnTx/>
                <a:uFillTx/>
                <a:latin typeface="+mn-lt"/>
                <a:ea typeface="+mn-ea"/>
                <a:cs typeface="+mn-cs"/>
              </a:rPr>
              <a:t>Продолжить работу </a:t>
            </a:r>
            <a:r>
              <a:rPr kumimoji="0" lang="ru-RU" sz="2800" b="0" i="0" u="none" strike="noStrike" kern="1200" cap="none" spc="0" normalizeH="0" baseline="0" noProof="0" dirty="0" smtClean="0">
                <a:ln>
                  <a:noFill/>
                </a:ln>
                <a:effectLst/>
                <a:uLnTx/>
                <a:uFillTx/>
                <a:latin typeface="+mn-lt"/>
                <a:ea typeface="+mn-ea"/>
                <a:cs typeface="+mn-cs"/>
              </a:rPr>
              <a:t>по созданию современных условий и повышению уровня профессиональной компетенции педагогов через </a:t>
            </a:r>
            <a:r>
              <a:rPr kumimoji="0" lang="ru-RU" sz="2800" b="0" i="0" u="none" strike="noStrike" kern="1200" cap="none" spc="0" normalizeH="0" baseline="0" noProof="0" dirty="0" err="1" smtClean="0">
                <a:ln>
                  <a:noFill/>
                </a:ln>
                <a:effectLst/>
                <a:uLnTx/>
                <a:uFillTx/>
                <a:latin typeface="+mn-lt"/>
                <a:ea typeface="+mn-ea"/>
                <a:cs typeface="+mn-cs"/>
              </a:rPr>
              <a:t>персофицированную</a:t>
            </a:r>
            <a:r>
              <a:rPr kumimoji="0" lang="ru-RU" sz="2800" b="0" i="0" u="none" strike="noStrike" kern="1200" cap="none" spc="0" normalizeH="0" baseline="0" noProof="0" dirty="0" smtClean="0">
                <a:ln>
                  <a:noFill/>
                </a:ln>
                <a:effectLst/>
                <a:uLnTx/>
                <a:uFillTx/>
                <a:latin typeface="+mn-lt"/>
                <a:ea typeface="+mn-ea"/>
                <a:cs typeface="+mn-cs"/>
              </a:rPr>
              <a:t> модель обучения и их участие в инновационной деятельности ОУ.</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8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1"/>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180528" y="1772816"/>
            <a:ext cx="8424936" cy="4056495"/>
          </a:xfrm>
          <a:prstGeom prst="rect">
            <a:avLst/>
          </a:prstGeom>
        </p:spPr>
        <p:txBody>
          <a:bodyPr wrap="square">
            <a:spAutoFit/>
          </a:bodyPr>
          <a:lstStyle/>
          <a:p>
            <a:pPr marL="342900" lvl="0" indent="-342900" algn="ctr" fontAlgn="base">
              <a:spcBef>
                <a:spcPct val="20000"/>
              </a:spcBef>
              <a:spcAft>
                <a:spcPct val="0"/>
              </a:spcAft>
              <a:defRPr/>
            </a:pPr>
            <a:r>
              <a:rPr lang="ru-RU" sz="2800" b="1" dirty="0" smtClean="0">
                <a:ln w="10541" cmpd="sng">
                  <a:solidFill>
                    <a:srgbClr val="4F81BD">
                      <a:shade val="88000"/>
                      <a:satMod val="110000"/>
                    </a:srgbClr>
                  </a:solidFill>
                  <a:prstDash val="solid"/>
                </a:ln>
                <a:solidFill>
                  <a:schemeClr val="tx1">
                    <a:lumMod val="95000"/>
                    <a:lumOff val="5000"/>
                  </a:schemeClr>
                </a:solidFill>
                <a:latin typeface="Arial" charset="0"/>
                <a:cs typeface="Arial" charset="0"/>
              </a:rPr>
              <a:t>  Юридический адрес</a:t>
            </a:r>
            <a:r>
              <a:rPr lang="ru-RU" sz="2800" b="1" dirty="0" smtClean="0">
                <a:ln w="10541" cmpd="sng">
                  <a:solidFill>
                    <a:srgbClr val="4F81BD">
                      <a:shade val="88000"/>
                      <a:satMod val="110000"/>
                    </a:srgbClr>
                  </a:solidFill>
                  <a:prstDash val="solid"/>
                </a:ln>
                <a:solidFill>
                  <a:schemeClr val="bg1"/>
                </a:solidFill>
                <a:latin typeface="Arial" charset="0"/>
                <a:cs typeface="Arial" charset="0"/>
              </a:rPr>
              <a:t>:</a:t>
            </a:r>
          </a:p>
          <a:p>
            <a:pPr marL="342900" lvl="0" indent="-342900" algn="ctr" fontAlgn="base">
              <a:spcBef>
                <a:spcPct val="20000"/>
              </a:spcBef>
              <a:spcAft>
                <a:spcPct val="0"/>
              </a:spcAft>
              <a:defRPr/>
            </a:pPr>
            <a:r>
              <a:rPr lang="ru-RU" sz="2800" b="1" i="1" dirty="0" smtClean="0">
                <a:solidFill>
                  <a:schemeClr val="bg1"/>
                </a:solidFill>
                <a:latin typeface="Arial" charset="0"/>
                <a:cs typeface="Arial" charset="0"/>
              </a:rPr>
              <a:t>188645 Ленинградская область, г. Всеволожск, ул. Центральная, д.5</a:t>
            </a:r>
            <a:endParaRPr lang="ru-RU" sz="2800" b="1" dirty="0" smtClean="0">
              <a:solidFill>
                <a:schemeClr val="bg1"/>
              </a:solidFill>
              <a:latin typeface="Arial" charset="0"/>
              <a:cs typeface="Arial" charset="0"/>
            </a:endParaRPr>
          </a:p>
          <a:p>
            <a:pPr marL="342900" lvl="0" indent="-342900" algn="ctr" fontAlgn="base">
              <a:spcBef>
                <a:spcPct val="20000"/>
              </a:spcBef>
              <a:spcAft>
                <a:spcPct val="0"/>
              </a:spcAft>
              <a:defRPr/>
            </a:pPr>
            <a:r>
              <a:rPr lang="ru-RU" sz="2800" b="1" dirty="0" smtClean="0">
                <a:ln w="10541" cmpd="sng">
                  <a:solidFill>
                    <a:srgbClr val="4F81BD">
                      <a:shade val="88000"/>
                      <a:satMod val="110000"/>
                    </a:srgbClr>
                  </a:solidFill>
                  <a:prstDash val="solid"/>
                </a:ln>
                <a:solidFill>
                  <a:schemeClr val="tx1">
                    <a:lumMod val="95000"/>
                    <a:lumOff val="5000"/>
                  </a:schemeClr>
                </a:solidFill>
                <a:latin typeface="Arial" charset="0"/>
                <a:cs typeface="Arial" charset="0"/>
              </a:rPr>
              <a:t>Фактический адрес</a:t>
            </a:r>
            <a:r>
              <a:rPr lang="ru-RU" sz="2800" b="1" dirty="0" smtClean="0">
                <a:ln w="10541" cmpd="sng">
                  <a:solidFill>
                    <a:srgbClr val="4F81BD">
                      <a:shade val="88000"/>
                      <a:satMod val="110000"/>
                    </a:srgbClr>
                  </a:solidFill>
                  <a:prstDash val="solid"/>
                </a:ln>
                <a:solidFill>
                  <a:schemeClr val="bg1"/>
                </a:solidFill>
                <a:latin typeface="Arial" charset="0"/>
                <a:cs typeface="Arial" charset="0"/>
              </a:rPr>
              <a:t>:</a:t>
            </a:r>
            <a:endParaRPr lang="ru-RU" sz="2800" b="1" dirty="0" smtClean="0">
              <a:solidFill>
                <a:schemeClr val="bg1"/>
              </a:solidFill>
              <a:latin typeface="Arial" charset="0"/>
              <a:cs typeface="Arial" charset="0"/>
            </a:endParaRPr>
          </a:p>
          <a:p>
            <a:pPr marL="342900" lvl="0" indent="-342900" algn="ctr" fontAlgn="base">
              <a:spcBef>
                <a:spcPct val="20000"/>
              </a:spcBef>
              <a:spcAft>
                <a:spcPct val="0"/>
              </a:spcAft>
              <a:defRPr/>
            </a:pPr>
            <a:r>
              <a:rPr lang="ru-RU" sz="2800" b="1" i="1" dirty="0" smtClean="0">
                <a:ln>
                  <a:solidFill>
                    <a:srgbClr val="996633"/>
                  </a:solidFill>
                </a:ln>
                <a:solidFill>
                  <a:schemeClr val="bg1"/>
                </a:solidFill>
                <a:latin typeface="Arial" charset="0"/>
                <a:cs typeface="Arial" charset="0"/>
              </a:rPr>
              <a:t>188645 Ленинградская область, </a:t>
            </a:r>
          </a:p>
          <a:p>
            <a:pPr marL="342900" lvl="0" indent="-342900" algn="ctr" fontAlgn="base">
              <a:spcBef>
                <a:spcPct val="20000"/>
              </a:spcBef>
              <a:spcAft>
                <a:spcPct val="0"/>
              </a:spcAft>
              <a:defRPr/>
            </a:pPr>
            <a:r>
              <a:rPr lang="ru-RU" sz="2800" b="1" i="1" dirty="0" smtClean="0">
                <a:ln>
                  <a:solidFill>
                    <a:srgbClr val="996633"/>
                  </a:solidFill>
                </a:ln>
                <a:solidFill>
                  <a:schemeClr val="bg1"/>
                </a:solidFill>
                <a:latin typeface="Arial" charset="0"/>
                <a:cs typeface="Arial" charset="0"/>
              </a:rPr>
              <a:t>   г .Всеволожск, ул. Центральная, д.5</a:t>
            </a:r>
            <a:endParaRPr lang="ru-RU" sz="2800" b="1" dirty="0" smtClean="0">
              <a:ln>
                <a:solidFill>
                  <a:srgbClr val="996633"/>
                </a:solidFill>
              </a:ln>
              <a:solidFill>
                <a:schemeClr val="bg1"/>
              </a:solidFill>
              <a:latin typeface="Arial" charset="0"/>
              <a:cs typeface="Arial" charset="0"/>
            </a:endParaRPr>
          </a:p>
          <a:p>
            <a:pPr marL="342900" lvl="0" indent="-342900" algn="ctr" fontAlgn="base">
              <a:spcBef>
                <a:spcPct val="20000"/>
              </a:spcBef>
              <a:spcAft>
                <a:spcPct val="0"/>
              </a:spcAft>
              <a:defRPr/>
            </a:pPr>
            <a:r>
              <a:rPr lang="ru-RU" sz="2800" b="1" dirty="0" smtClean="0">
                <a:ln>
                  <a:solidFill>
                    <a:srgbClr val="996633"/>
                  </a:solidFill>
                </a:ln>
                <a:solidFill>
                  <a:schemeClr val="bg1"/>
                </a:solidFill>
                <a:latin typeface="Arial" charset="0"/>
                <a:cs typeface="Arial" charset="0"/>
              </a:rPr>
              <a:t>Телефоны: </a:t>
            </a:r>
            <a:r>
              <a:rPr lang="ru-RU" sz="2800" b="1" i="1" dirty="0" smtClean="0">
                <a:ln>
                  <a:solidFill>
                    <a:srgbClr val="996633"/>
                  </a:solidFill>
                </a:ln>
                <a:solidFill>
                  <a:schemeClr val="bg1"/>
                </a:solidFill>
                <a:latin typeface="Arial" charset="0"/>
                <a:cs typeface="Arial" charset="0"/>
              </a:rPr>
              <a:t>(81370)41-380; 40-189</a:t>
            </a:r>
            <a:r>
              <a:rPr lang="ru-RU" sz="2800" b="1" dirty="0" smtClean="0">
                <a:ln>
                  <a:solidFill>
                    <a:srgbClr val="996633"/>
                  </a:solidFill>
                </a:ln>
                <a:solidFill>
                  <a:schemeClr val="bg1"/>
                </a:solidFill>
                <a:latin typeface="Arial" charset="0"/>
                <a:cs typeface="Arial" charset="0"/>
              </a:rPr>
              <a:t>                                                       </a:t>
            </a:r>
          </a:p>
          <a:p>
            <a:pPr marL="342900" lvl="0" indent="-342900" algn="ctr" fontAlgn="base">
              <a:spcBef>
                <a:spcPct val="20000"/>
              </a:spcBef>
              <a:spcAft>
                <a:spcPct val="0"/>
              </a:spcAft>
              <a:defRPr/>
            </a:pPr>
            <a:r>
              <a:rPr lang="ru-RU" sz="2800" b="1" dirty="0" smtClean="0">
                <a:ln>
                  <a:solidFill>
                    <a:srgbClr val="996633"/>
                  </a:solidFill>
                </a:ln>
                <a:solidFill>
                  <a:schemeClr val="bg1"/>
                </a:solidFill>
                <a:latin typeface="Arial" charset="0"/>
                <a:cs typeface="Arial" charset="0"/>
              </a:rPr>
              <a:t>Факс: </a:t>
            </a:r>
            <a:r>
              <a:rPr lang="ru-RU" sz="2800" b="1" i="1" dirty="0" smtClean="0">
                <a:ln>
                  <a:solidFill>
                    <a:srgbClr val="996633"/>
                  </a:solidFill>
                </a:ln>
                <a:solidFill>
                  <a:schemeClr val="bg1"/>
                </a:solidFill>
                <a:latin typeface="Arial" charset="0"/>
                <a:cs typeface="Arial" charset="0"/>
              </a:rPr>
              <a:t>(81370) 41-380; 40-189</a:t>
            </a:r>
            <a:endParaRPr lang="ru-RU" sz="2800" b="1" dirty="0">
              <a:ln>
                <a:solidFill>
                  <a:srgbClr val="996633"/>
                </a:solidFill>
              </a:ln>
              <a:solidFill>
                <a:schemeClr val="bg1"/>
              </a:solidFill>
              <a:latin typeface="Arial" charset="0"/>
              <a:cs typeface="Arial" charset="0"/>
            </a:endParaRPr>
          </a:p>
        </p:txBody>
      </p:sp>
      <p:sp>
        <p:nvSpPr>
          <p:cNvPr id="8" name="TextBox 7"/>
          <p:cNvSpPr txBox="1"/>
          <p:nvPr/>
        </p:nvSpPr>
        <p:spPr>
          <a:xfrm>
            <a:off x="179512" y="6021288"/>
            <a:ext cx="7683770" cy="461665"/>
          </a:xfrm>
          <a:prstGeom prst="rect">
            <a:avLst/>
          </a:prstGeom>
          <a:noFill/>
        </p:spPr>
        <p:txBody>
          <a:bodyPr wrap="none" rtlCol="0">
            <a:spAutoFit/>
          </a:bodyPr>
          <a:lstStyle/>
          <a:p>
            <a:r>
              <a:rPr lang="ru-RU" sz="2400" b="1" dirty="0" smtClean="0"/>
              <a:t>Приемные часы директора ОУ: пятница с 10.00 до 13.00</a:t>
            </a:r>
            <a:endParaRPr lang="ru-RU"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1"/>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107504" y="1700808"/>
            <a:ext cx="7344816" cy="4598182"/>
          </a:xfrm>
          <a:prstGeom prst="rect">
            <a:avLst/>
          </a:prstGeom>
          <a:noFill/>
          <a:scene3d>
            <a:camera prst="orthographicFront"/>
            <a:lightRig rig="threePt" dir="t"/>
          </a:scene3d>
          <a:sp3d>
            <a:bevelT w="114300" prst="artDeco"/>
          </a:sp3d>
        </p:spPr>
        <p:txBody>
          <a:bodyPr wrap="square">
            <a:spAutoFit/>
          </a:bodyPr>
          <a:lstStyle/>
          <a:p>
            <a:pPr marL="274320" lvl="0" indent="-274320" algn="ctr">
              <a:spcBef>
                <a:spcPct val="20000"/>
              </a:spcBef>
              <a:buClr>
                <a:srgbClr val="9BBB59"/>
              </a:buClr>
              <a:defRPr/>
            </a:pPr>
            <a:r>
              <a:rPr lang="ru-RU" sz="2400" b="1" dirty="0" smtClean="0">
                <a:solidFill>
                  <a:schemeClr val="accent6">
                    <a:lumMod val="50000"/>
                  </a:schemeClr>
                </a:solidFill>
              </a:rPr>
              <a:t>Место и дата регистрации Устава  образовательного  учреждения:</a:t>
            </a:r>
          </a:p>
          <a:p>
            <a:pPr marL="274320" lvl="0" indent="-274320" algn="ctr">
              <a:spcBef>
                <a:spcPct val="20000"/>
              </a:spcBef>
              <a:buClr>
                <a:srgbClr val="9BBB59"/>
              </a:buClr>
              <a:buFont typeface="Arial" charset="0"/>
              <a:buChar char="•"/>
              <a:defRPr/>
            </a:pPr>
            <a:r>
              <a:rPr lang="ru-RU" b="1" dirty="0" smtClean="0">
                <a:solidFill>
                  <a:prstClr val="black"/>
                </a:solidFill>
              </a:rPr>
              <a:t>Инспекция ФНС России по Всеволожскому району</a:t>
            </a:r>
          </a:p>
          <a:p>
            <a:pPr marL="274320" lvl="0" indent="-274320" algn="ctr">
              <a:spcBef>
                <a:spcPct val="20000"/>
              </a:spcBef>
              <a:buClr>
                <a:srgbClr val="9BBB59"/>
              </a:buClr>
              <a:defRPr/>
            </a:pPr>
            <a:r>
              <a:rPr lang="ru-RU" b="1" dirty="0" smtClean="0">
                <a:solidFill>
                  <a:prstClr val="black"/>
                </a:solidFill>
              </a:rPr>
              <a:t> Ленинградской области 01.08.2008г.</a:t>
            </a:r>
          </a:p>
          <a:p>
            <a:pPr marL="274320" lvl="0" indent="-274320" algn="ctr">
              <a:spcBef>
                <a:spcPct val="20000"/>
              </a:spcBef>
              <a:buClr>
                <a:srgbClr val="9BBB59"/>
              </a:buClr>
              <a:defRPr/>
            </a:pPr>
            <a:r>
              <a:rPr lang="ru-RU" b="1" u="sng" dirty="0" smtClean="0">
                <a:solidFill>
                  <a:prstClr val="black"/>
                </a:solidFill>
              </a:rPr>
              <a:t>6 (новая) редакция Устава </a:t>
            </a:r>
            <a:r>
              <a:rPr lang="ru-RU" b="1" u="sng" dirty="0" smtClean="0"/>
              <a:t>утверждена приказом Комитета по образованию администрации МО «Всеволожский район» Ленинградской области 25 мая 2015 № 259, дата регистрации в налоговом органе – 02 июня 2015</a:t>
            </a:r>
            <a:r>
              <a:rPr lang="ru-RU" b="1" u="sng" dirty="0" smtClean="0">
                <a:solidFill>
                  <a:prstClr val="black"/>
                </a:solidFill>
              </a:rPr>
              <a:t> г.</a:t>
            </a:r>
          </a:p>
          <a:p>
            <a:pPr marL="274320" lvl="0" indent="-274320" algn="ctr">
              <a:spcBef>
                <a:spcPct val="20000"/>
              </a:spcBef>
              <a:buClr>
                <a:srgbClr val="9BBB59"/>
              </a:buClr>
              <a:buFont typeface="Arial" charset="0"/>
              <a:buChar char="•"/>
              <a:defRPr/>
            </a:pPr>
            <a:r>
              <a:rPr lang="ru-RU" b="1" dirty="0" smtClean="0">
                <a:solidFill>
                  <a:prstClr val="black"/>
                </a:solidFill>
              </a:rPr>
              <a:t>  Лицензия  </a:t>
            </a:r>
            <a:r>
              <a:rPr lang="ru-RU" b="1" u="sng" dirty="0" smtClean="0">
                <a:solidFill>
                  <a:prstClr val="black"/>
                </a:solidFill>
              </a:rPr>
              <a:t>№ 089-15</a:t>
            </a:r>
            <a:r>
              <a:rPr lang="ru-RU" b="1" dirty="0" smtClean="0">
                <a:solidFill>
                  <a:prstClr val="black"/>
                </a:solidFill>
              </a:rPr>
              <a:t> выдана  </a:t>
            </a:r>
            <a:r>
              <a:rPr lang="ru-RU" b="1" u="sng" dirty="0" smtClean="0">
                <a:solidFill>
                  <a:prstClr val="black"/>
                </a:solidFill>
              </a:rPr>
              <a:t>13 июля 2015г.</a:t>
            </a:r>
            <a:r>
              <a:rPr lang="ru-RU" b="1" dirty="0" smtClean="0">
                <a:solidFill>
                  <a:prstClr val="black"/>
                </a:solidFill>
              </a:rPr>
              <a:t>  </a:t>
            </a:r>
          </a:p>
          <a:p>
            <a:pPr marL="274320" lvl="0" indent="-274320" algn="ctr">
              <a:spcBef>
                <a:spcPct val="20000"/>
              </a:spcBef>
              <a:buClr>
                <a:srgbClr val="9BBB59"/>
              </a:buClr>
              <a:defRPr/>
            </a:pPr>
            <a:r>
              <a:rPr lang="ru-RU" b="1" u="sng" dirty="0" smtClean="0">
                <a:solidFill>
                  <a:prstClr val="black"/>
                </a:solidFill>
              </a:rPr>
              <a:t>Комитетом  общего и профессионального образования</a:t>
            </a:r>
          </a:p>
          <a:p>
            <a:pPr marL="274320" lvl="0" indent="-274320" algn="ctr">
              <a:spcBef>
                <a:spcPct val="20000"/>
              </a:spcBef>
              <a:buClr>
                <a:srgbClr val="9BBB59"/>
              </a:buClr>
              <a:defRPr/>
            </a:pPr>
            <a:r>
              <a:rPr lang="ru-RU" b="1" u="sng" dirty="0" smtClean="0">
                <a:solidFill>
                  <a:prstClr val="black"/>
                </a:solidFill>
              </a:rPr>
              <a:t> Ленинградской области,  бессрочно</a:t>
            </a:r>
            <a:endParaRPr lang="ru-RU" b="1" dirty="0" smtClean="0">
              <a:solidFill>
                <a:prstClr val="black"/>
              </a:solidFill>
            </a:endParaRPr>
          </a:p>
          <a:p>
            <a:pPr marL="274320" lvl="0" indent="-274320" algn="ctr">
              <a:spcBef>
                <a:spcPct val="20000"/>
              </a:spcBef>
              <a:buClr>
                <a:srgbClr val="9BBB59"/>
              </a:buClr>
              <a:buFont typeface="Arial" charset="0"/>
              <a:buChar char="•"/>
              <a:defRPr/>
            </a:pPr>
            <a:r>
              <a:rPr lang="ru-RU" b="1" dirty="0" smtClean="0">
                <a:solidFill>
                  <a:prstClr val="black"/>
                </a:solidFill>
              </a:rPr>
              <a:t>    Свидетельство  о  государственной  аккредитации  </a:t>
            </a:r>
          </a:p>
          <a:p>
            <a:pPr marL="274320" lvl="0" indent="-274320" algn="ctr">
              <a:spcBef>
                <a:spcPct val="20000"/>
              </a:spcBef>
              <a:buClr>
                <a:srgbClr val="9BBB59"/>
              </a:buClr>
              <a:defRPr/>
            </a:pPr>
            <a:r>
              <a:rPr lang="ru-RU" b="1" dirty="0" smtClean="0"/>
              <a:t>№ 041-14 от 18.04.2014 – по 17.04.2025 г</a:t>
            </a:r>
            <a:r>
              <a:rPr lang="ru-RU" b="1" u="sng" dirty="0" smtClean="0">
                <a:solidFill>
                  <a:prstClr val="black"/>
                </a:solidFill>
              </a:rPr>
              <a:t>. Комитетом общего и профессионального образования Ленинградской области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TextBox 5"/>
          <p:cNvSpPr txBox="1"/>
          <p:nvPr/>
        </p:nvSpPr>
        <p:spPr>
          <a:xfrm>
            <a:off x="611560" y="764704"/>
            <a:ext cx="6593472"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000" b="1" dirty="0" smtClean="0">
                <a:solidFill>
                  <a:srgbClr val="C00000"/>
                </a:solidFill>
              </a:rPr>
              <a:t>ВИЗИТНАЯ КАРТОЧКА ОБРАЗОВАТЕЛЬНОГО УЧРЕЖДЕНИЯ</a:t>
            </a:r>
            <a:endParaRPr lang="ru-RU" sz="2000" b="1" dirty="0">
              <a:solidFill>
                <a:srgbClr val="C00000"/>
              </a:solidFill>
            </a:endParaRPr>
          </a:p>
        </p:txBody>
      </p:sp>
      <p:sp>
        <p:nvSpPr>
          <p:cNvPr id="7" name="TextBox 6"/>
          <p:cNvSpPr txBox="1"/>
          <p:nvPr/>
        </p:nvSpPr>
        <p:spPr>
          <a:xfrm>
            <a:off x="179512" y="1916832"/>
            <a:ext cx="7560840"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600" dirty="0" smtClean="0"/>
              <a:t>На 1 сентября 2016 года  общая численность обучающихся – </a:t>
            </a:r>
            <a:r>
              <a:rPr lang="ru-RU" sz="3600" b="1" dirty="0" smtClean="0"/>
              <a:t>1185</a:t>
            </a:r>
          </a:p>
          <a:p>
            <a:r>
              <a:rPr lang="ru-RU" sz="3600" dirty="0" smtClean="0"/>
              <a:t>Сформирован – </a:t>
            </a:r>
            <a:r>
              <a:rPr lang="ru-RU" sz="3600" b="1" dirty="0" smtClean="0"/>
              <a:t>41 </a:t>
            </a:r>
            <a:r>
              <a:rPr lang="ru-RU" sz="3600" dirty="0" smtClean="0"/>
              <a:t>класс</a:t>
            </a:r>
          </a:p>
          <a:p>
            <a:r>
              <a:rPr lang="ru-RU" sz="3600" dirty="0" smtClean="0"/>
              <a:t>Начальная школа – </a:t>
            </a:r>
            <a:r>
              <a:rPr lang="ru-RU" sz="3600" b="1" dirty="0" smtClean="0"/>
              <a:t>18</a:t>
            </a:r>
            <a:r>
              <a:rPr lang="ru-RU" sz="3600" dirty="0" smtClean="0"/>
              <a:t> классов</a:t>
            </a:r>
          </a:p>
          <a:p>
            <a:r>
              <a:rPr lang="ru-RU" sz="3600" dirty="0" smtClean="0"/>
              <a:t>Основная школа – </a:t>
            </a:r>
            <a:r>
              <a:rPr lang="ru-RU" sz="3600" b="1" dirty="0" smtClean="0"/>
              <a:t>19</a:t>
            </a:r>
            <a:r>
              <a:rPr lang="ru-RU" sz="3600" dirty="0" smtClean="0"/>
              <a:t> классов</a:t>
            </a:r>
          </a:p>
          <a:p>
            <a:r>
              <a:rPr lang="ru-RU" sz="3600" dirty="0" smtClean="0"/>
              <a:t>Средняя школа – </a:t>
            </a:r>
            <a:r>
              <a:rPr lang="ru-RU" sz="3600" b="1" dirty="0" smtClean="0"/>
              <a:t>4</a:t>
            </a:r>
            <a:r>
              <a:rPr lang="ru-RU" sz="3600" dirty="0" smtClean="0"/>
              <a:t> класса</a:t>
            </a:r>
          </a:p>
          <a:p>
            <a:r>
              <a:rPr lang="ru-RU" sz="3600" dirty="0" smtClean="0"/>
              <a:t>Средняя наполняемость классов – </a:t>
            </a:r>
            <a:r>
              <a:rPr lang="ru-RU" sz="3600" b="1" dirty="0" smtClean="0"/>
              <a:t>29 </a:t>
            </a:r>
            <a:r>
              <a:rPr lang="ru-RU" sz="3600" dirty="0" smtClean="0"/>
              <a:t>обучающихся</a:t>
            </a:r>
            <a:endParaRPr lang="ru-RU"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6" name="Прямоугольник 5"/>
          <p:cNvSpPr/>
          <p:nvPr/>
        </p:nvSpPr>
        <p:spPr>
          <a:xfrm>
            <a:off x="179512" y="1628800"/>
            <a:ext cx="8424936" cy="42042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fontAlgn="base">
              <a:spcBef>
                <a:spcPct val="20000"/>
              </a:spcBef>
              <a:spcAft>
                <a:spcPct val="0"/>
              </a:spcAft>
              <a:defRPr/>
            </a:pPr>
            <a:r>
              <a:rPr lang="ru-RU" sz="3200" b="1" u="sng" dirty="0" smtClean="0">
                <a:ln w="1905"/>
                <a:solidFill>
                  <a:schemeClr val="accent6">
                    <a:lumMod val="50000"/>
                  </a:schemeClr>
                </a:solidFill>
                <a:effectLst>
                  <a:innerShdw blurRad="69850" dist="43180" dir="5400000">
                    <a:srgbClr val="000000">
                      <a:alpha val="65000"/>
                    </a:srgbClr>
                  </a:innerShdw>
                </a:effectLst>
                <a:latin typeface="Arial" charset="0"/>
                <a:cs typeface="Arial" charset="0"/>
              </a:rPr>
              <a:t>Школа работает в режиме одной смены</a:t>
            </a:r>
            <a:r>
              <a:rPr lang="ru-RU" sz="3200" b="1" dirty="0" smtClean="0">
                <a:ln w="1905"/>
                <a:solidFill>
                  <a:schemeClr val="accent6">
                    <a:lumMod val="50000"/>
                  </a:schemeClr>
                </a:solidFill>
                <a:effectLst>
                  <a:innerShdw blurRad="69850" dist="43180" dir="5400000">
                    <a:srgbClr val="000000">
                      <a:alpha val="65000"/>
                    </a:srgbClr>
                  </a:innerShdw>
                </a:effectLst>
                <a:latin typeface="Arial" charset="0"/>
                <a:cs typeface="Arial" charset="0"/>
              </a:rPr>
              <a:t>:</a:t>
            </a:r>
            <a:endParaRPr lang="ru-RU" sz="3200" b="1" dirty="0" smtClean="0">
              <a:solidFill>
                <a:schemeClr val="accent6">
                  <a:lumMod val="50000"/>
                </a:schemeClr>
              </a:solidFill>
              <a:latin typeface="Arial" charset="0"/>
              <a:cs typeface="Arial" charset="0"/>
            </a:endParaRPr>
          </a:p>
          <a:p>
            <a:pPr marL="342900" lvl="0" indent="-342900" fontAlgn="base">
              <a:spcBef>
                <a:spcPct val="20000"/>
              </a:spcBef>
              <a:spcAft>
                <a:spcPct val="0"/>
              </a:spcAft>
              <a:buFont typeface="Arial" charset="0"/>
              <a:buChar char="•"/>
              <a:defRPr/>
            </a:pPr>
            <a:r>
              <a:rPr lang="ru-RU" sz="2400" b="1" dirty="0" smtClean="0">
                <a:solidFill>
                  <a:schemeClr val="accent6">
                    <a:lumMod val="50000"/>
                  </a:schemeClr>
                </a:solidFill>
                <a:latin typeface="Arial" charset="0"/>
                <a:cs typeface="Arial" charset="0"/>
              </a:rPr>
              <a:t>Пятидневной недели  1 - 4 классы ; 5-6 классы</a:t>
            </a:r>
          </a:p>
          <a:p>
            <a:pPr marL="342900" lvl="0" indent="-342900" fontAlgn="base">
              <a:spcBef>
                <a:spcPct val="20000"/>
              </a:spcBef>
              <a:spcAft>
                <a:spcPct val="0"/>
              </a:spcAft>
              <a:buFont typeface="Arial" charset="0"/>
              <a:buChar char="•"/>
              <a:defRPr/>
            </a:pPr>
            <a:r>
              <a:rPr lang="ru-RU" sz="2400" b="1" dirty="0" smtClean="0">
                <a:solidFill>
                  <a:schemeClr val="accent6">
                    <a:lumMod val="50000"/>
                  </a:schemeClr>
                </a:solidFill>
                <a:latin typeface="Arial" charset="0"/>
                <a:cs typeface="Arial" charset="0"/>
              </a:rPr>
              <a:t>Шестидневной недели 7 – 11 классы.</a:t>
            </a:r>
          </a:p>
          <a:p>
            <a:pPr marL="342900" lvl="0" indent="-342900" fontAlgn="base">
              <a:spcBef>
                <a:spcPct val="20000"/>
              </a:spcBef>
              <a:spcAft>
                <a:spcPct val="0"/>
              </a:spcAft>
              <a:buFont typeface="Arial" charset="0"/>
              <a:buChar char="•"/>
              <a:defRPr/>
            </a:pPr>
            <a:r>
              <a:rPr lang="ru-RU" sz="2400" b="1" dirty="0" smtClean="0">
                <a:solidFill>
                  <a:schemeClr val="accent6">
                    <a:lumMod val="50000"/>
                  </a:schemeClr>
                </a:solidFill>
                <a:latin typeface="Arial" charset="0"/>
                <a:cs typeface="Arial" charset="0"/>
              </a:rPr>
              <a:t>Во второй половине дня работают 2 группы продлённого дня, кружки, секции.</a:t>
            </a:r>
          </a:p>
          <a:p>
            <a:pPr marL="342900" lvl="0" indent="-342900" fontAlgn="base">
              <a:spcBef>
                <a:spcPct val="20000"/>
              </a:spcBef>
              <a:spcAft>
                <a:spcPct val="0"/>
              </a:spcAft>
              <a:defRPr/>
            </a:pPr>
            <a:r>
              <a:rPr lang="ru-RU" sz="2400" b="1" dirty="0" smtClean="0">
                <a:solidFill>
                  <a:schemeClr val="accent6">
                    <a:lumMod val="50000"/>
                  </a:schemeClr>
                </a:solidFill>
                <a:latin typeface="Arial" charset="0"/>
                <a:cs typeface="Arial" charset="0"/>
              </a:rPr>
              <a:t>   Реализация задач позволила коллективу выйти на определенные рубежи развития, которые свидетельствуют о положительных результатах   развития и еще нерешенных проблемах в деятельности школы.</a:t>
            </a:r>
            <a:endParaRPr lang="ru-RU" sz="2400" b="1" dirty="0">
              <a:solidFill>
                <a:schemeClr val="accent6">
                  <a:lumMod val="50000"/>
                </a:schemeClr>
              </a:solidFill>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0"/>
            <a:ext cx="6997959" cy="9144000"/>
          </a:xfrm>
          <a:prstGeom prst="rect">
            <a:avLst/>
          </a:prstGeom>
          <a:noFill/>
        </p:spPr>
      </p:pic>
      <p:sp>
        <p:nvSpPr>
          <p:cNvPr id="7" name="Заголовок 1"/>
          <p:cNvSpPr txBox="1">
            <a:spLocks/>
          </p:cNvSpPr>
          <p:nvPr/>
        </p:nvSpPr>
        <p:spPr>
          <a:xfrm>
            <a:off x="107504" y="476672"/>
            <a:ext cx="7236296" cy="92697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w="1905">
                  <a:solidFill>
                    <a:schemeClr val="accent6">
                      <a:lumMod val="75000"/>
                    </a:scheme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mn-lt"/>
                <a:ea typeface="+mn-ea"/>
                <a:cs typeface="+mn-cs"/>
              </a:rPr>
              <a:t/>
            </a:r>
            <a:br>
              <a:rPr kumimoji="0" lang="ru-RU" sz="4400" b="0" i="0" u="none" strike="noStrike" kern="1200" cap="none" spc="0" normalizeH="0" baseline="0" noProof="0" smtClean="0">
                <a:ln w="1905">
                  <a:solidFill>
                    <a:schemeClr val="accent6">
                      <a:lumMod val="75000"/>
                    </a:scheme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mn-lt"/>
                <a:ea typeface="+mn-ea"/>
                <a:cs typeface="+mn-cs"/>
              </a:rPr>
            </a:br>
            <a:r>
              <a:rPr kumimoji="0" lang="ru-RU" sz="3600" b="0" i="0" u="none" strike="noStrike" kern="1200" cap="none" spc="0" normalizeH="0" baseline="0" noProof="0" smtClean="0">
                <a:ln w="1905">
                  <a:solidFill>
                    <a:schemeClr val="accent6">
                      <a:lumMod val="75000"/>
                    </a:schemeClr>
                  </a:solidFill>
                </a:ln>
                <a:solidFill>
                  <a:schemeClr val="accent6">
                    <a:lumMod val="75000"/>
                  </a:schemeClr>
                </a:solidFill>
                <a:effectLst>
                  <a:innerShdw blurRad="69850" dist="43180" dir="5400000">
                    <a:srgbClr val="000000">
                      <a:alpha val="65000"/>
                    </a:srgbClr>
                  </a:innerShdw>
                </a:effectLst>
                <a:uLnTx/>
                <a:uFillTx/>
                <a:latin typeface="+mn-lt"/>
                <a:ea typeface="+mn-ea"/>
                <a:cs typeface="+mn-cs"/>
              </a:rPr>
              <a:t>Классная сеть образовательного процесса</a:t>
            </a:r>
            <a:r>
              <a:rPr kumimoji="0" lang="ru-RU" sz="4400" b="0" i="0" u="none" strike="noStrike" kern="1200" cap="none" spc="0" normalizeH="0" baseline="0" noProof="0" smtClean="0">
                <a:ln w="13500">
                  <a:solidFill>
                    <a:schemeClr val="accent6">
                      <a:lumMod val="75000"/>
                    </a:schemeClr>
                  </a:solidFill>
                  <a:prstDash val="solid"/>
                </a:ln>
                <a:solidFill>
                  <a:schemeClr val="lt1"/>
                </a:solidFill>
                <a:effectLst/>
                <a:uLnTx/>
                <a:uFillTx/>
                <a:latin typeface="+mn-lt"/>
                <a:ea typeface="+mn-ea"/>
                <a:cs typeface="+mn-cs"/>
              </a:rPr>
              <a:t/>
            </a:r>
            <a:br>
              <a:rPr kumimoji="0" lang="ru-RU" sz="4400" b="0" i="0" u="none" strike="noStrike" kern="1200" cap="none" spc="0" normalizeH="0" baseline="0" noProof="0" smtClean="0">
                <a:ln w="13500">
                  <a:solidFill>
                    <a:schemeClr val="accent6">
                      <a:lumMod val="75000"/>
                    </a:schemeClr>
                  </a:solidFill>
                  <a:prstDash val="solid"/>
                </a:ln>
                <a:solidFill>
                  <a:schemeClr val="lt1"/>
                </a:solidFill>
                <a:effectLst/>
                <a:uLnTx/>
                <a:uFillTx/>
                <a:latin typeface="+mn-lt"/>
                <a:ea typeface="+mn-ea"/>
                <a:cs typeface="+mn-cs"/>
              </a:rPr>
            </a:br>
            <a:endParaRPr kumimoji="0" lang="ru-RU" sz="4400" b="0" i="0" u="none" strike="noStrike" kern="1200" cap="none" spc="0" normalizeH="0" baseline="0" noProof="0" dirty="0">
              <a:ln w="13500">
                <a:solidFill>
                  <a:schemeClr val="accent6">
                    <a:lumMod val="75000"/>
                  </a:schemeClr>
                </a:solidFill>
                <a:prstDash val="solid"/>
              </a:ln>
              <a:solidFill>
                <a:schemeClr val="lt1"/>
              </a:solidFill>
              <a:effectLst/>
              <a:uLnTx/>
              <a:uFillTx/>
              <a:latin typeface="+mn-lt"/>
              <a:ea typeface="+mn-ea"/>
              <a:cs typeface="+mn-cs"/>
            </a:endParaRPr>
          </a:p>
        </p:txBody>
      </p:sp>
      <p:graphicFrame>
        <p:nvGraphicFramePr>
          <p:cNvPr id="8" name="Таблица 7"/>
          <p:cNvGraphicFramePr>
            <a:graphicFrameLocks noGrp="1"/>
          </p:cNvGraphicFramePr>
          <p:nvPr/>
        </p:nvGraphicFramePr>
        <p:xfrm>
          <a:off x="0" y="1488453"/>
          <a:ext cx="9144000" cy="5468940"/>
        </p:xfrm>
        <a:graphic>
          <a:graphicData uri="http://schemas.openxmlformats.org/drawingml/2006/table">
            <a:tbl>
              <a:tblPr>
                <a:effectLst>
                  <a:outerShdw blurRad="50800" dist="38100" algn="l" rotWithShape="0">
                    <a:prstClr val="black">
                      <a:alpha val="40000"/>
                    </a:prstClr>
                  </a:outerShdw>
                </a:effectLst>
                <a:tableStyleId>{775DCB02-9BB8-47FD-8907-85C794F793BA}</a:tableStyleId>
              </a:tblPr>
              <a:tblGrid>
                <a:gridCol w="3382089"/>
                <a:gridCol w="1422703"/>
                <a:gridCol w="1424289"/>
                <a:gridCol w="1422703"/>
                <a:gridCol w="1492216"/>
              </a:tblGrid>
              <a:tr h="282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Количественный состав</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 ступень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2 ступень</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3 ступень</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Итого</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223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  Всего классов - комплектов</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18</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19</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41</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186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 Всего обучающихся </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565</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513</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107</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1185</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384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u="none" strike="noStrike" cap="none" normalizeH="0" baseline="0" dirty="0" smtClean="0">
                          <a:ln>
                            <a:noFill/>
                          </a:ln>
                          <a:effectLst/>
                        </a:rPr>
                        <a:t>3. Средняя наполняемость обучающихся в классах</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31</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27</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27</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29</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186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 Из них:</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372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 </a:t>
                      </a:r>
                      <a:r>
                        <a:rPr lang="ru-RU" sz="1200" kern="1200" dirty="0" smtClean="0">
                          <a:solidFill>
                            <a:schemeClr val="dk1"/>
                          </a:solidFill>
                          <a:latin typeface="+mn-lt"/>
                          <a:ea typeface="+mn-ea"/>
                          <a:cs typeface="+mn-cs"/>
                        </a:rPr>
                        <a:t>Количество классов/количество человек, обучающихся по ФГОС</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565</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351</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a:t>
                      </a: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970</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7450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2</a:t>
                      </a:r>
                      <a:r>
                        <a:rPr kumimoji="0" lang="ru-RU" sz="1200" u="none" strike="noStrike" cap="none" normalizeH="0" baseline="0" dirty="0" smtClean="0">
                          <a:ln>
                            <a:noFill/>
                          </a:ln>
                          <a:effectLst/>
                        </a:rPr>
                        <a:t>) </a:t>
                      </a:r>
                      <a:r>
                        <a:rPr lang="ru-RU" sz="1200" kern="1200" dirty="0" smtClean="0">
                          <a:solidFill>
                            <a:schemeClr val="dk1"/>
                          </a:solidFill>
                          <a:latin typeface="+mn-lt"/>
                          <a:ea typeface="+mn-ea"/>
                          <a:cs typeface="+mn-cs"/>
                        </a:rPr>
                        <a:t>Обучение по программам углубленного изучения (предмет, класс, количество человек)</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r>
                        <a:rPr lang="ru-RU" sz="1200" b="1" u="sng" kern="1200" dirty="0" smtClean="0">
                          <a:solidFill>
                            <a:schemeClr val="dk1"/>
                          </a:solidFill>
                          <a:latin typeface="+mn-lt"/>
                          <a:ea typeface="+mn-ea"/>
                          <a:cs typeface="+mn-cs"/>
                        </a:rPr>
                        <a:t>Английский язык:</a:t>
                      </a:r>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2-4 </a:t>
                      </a:r>
                      <a:r>
                        <a:rPr lang="ru-RU" sz="1200" kern="1200" dirty="0" err="1" smtClean="0">
                          <a:solidFill>
                            <a:schemeClr val="dk1"/>
                          </a:solidFill>
                          <a:latin typeface="+mn-lt"/>
                          <a:ea typeface="+mn-ea"/>
                          <a:cs typeface="+mn-cs"/>
                        </a:rPr>
                        <a:t>кл</a:t>
                      </a:r>
                      <a:r>
                        <a:rPr lang="ru-RU" sz="1200" kern="1200" dirty="0" smtClean="0">
                          <a:solidFill>
                            <a:schemeClr val="dk1"/>
                          </a:solidFill>
                          <a:latin typeface="+mn-lt"/>
                          <a:ea typeface="+mn-ea"/>
                          <a:cs typeface="+mn-cs"/>
                        </a:rPr>
                        <a:t>. – 136;</a:t>
                      </a:r>
                      <a:endParaRPr lang="ru-RU" sz="1200" kern="1200" dirty="0">
                        <a:solidFill>
                          <a:schemeClr val="dk1"/>
                        </a:solidFill>
                        <a:latin typeface="+mn-lt"/>
                        <a:ea typeface="+mn-ea"/>
                        <a:cs typeface="+mn-cs"/>
                      </a:endParaRPr>
                    </a:p>
                  </a:txBody>
                  <a:tcPr marL="40638" marR="40638" marT="0" marB="0" horzOverflow="overflow"/>
                </a:tc>
                <a:tc>
                  <a:txBody>
                    <a:bodyPr/>
                    <a:lstStyle/>
                    <a:p>
                      <a:r>
                        <a:rPr lang="ru-RU" sz="1200" b="1" u="sng" kern="1200" dirty="0" smtClean="0">
                          <a:solidFill>
                            <a:schemeClr val="dk1"/>
                          </a:solidFill>
                          <a:latin typeface="+mn-lt"/>
                          <a:ea typeface="+mn-ea"/>
                          <a:cs typeface="+mn-cs"/>
                        </a:rPr>
                        <a:t>Английский язык:</a:t>
                      </a:r>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5-9 </a:t>
                      </a:r>
                      <a:r>
                        <a:rPr lang="ru-RU" sz="1200" kern="1200" dirty="0" err="1" smtClean="0">
                          <a:solidFill>
                            <a:schemeClr val="dk1"/>
                          </a:solidFill>
                          <a:latin typeface="+mn-lt"/>
                          <a:ea typeface="+mn-ea"/>
                          <a:cs typeface="+mn-cs"/>
                        </a:rPr>
                        <a:t>кл</a:t>
                      </a:r>
                      <a:r>
                        <a:rPr lang="ru-RU" sz="1200" kern="1200" dirty="0" smtClean="0">
                          <a:solidFill>
                            <a:schemeClr val="dk1"/>
                          </a:solidFill>
                          <a:latin typeface="+mn-lt"/>
                          <a:ea typeface="+mn-ea"/>
                          <a:cs typeface="+mn-cs"/>
                        </a:rPr>
                        <a:t>. - 126;</a:t>
                      </a:r>
                    </a:p>
                    <a:p>
                      <a:r>
                        <a:rPr lang="ru-RU" sz="1200" b="1" u="sng" kern="1200" dirty="0" smtClean="0">
                          <a:solidFill>
                            <a:schemeClr val="dk1"/>
                          </a:solidFill>
                          <a:latin typeface="+mn-lt"/>
                          <a:ea typeface="+mn-ea"/>
                          <a:cs typeface="+mn-cs"/>
                        </a:rPr>
                        <a:t>Химия</a:t>
                      </a:r>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8-9 </a:t>
                      </a:r>
                      <a:r>
                        <a:rPr lang="ru-RU" sz="1200" kern="1200" dirty="0" err="1" smtClean="0">
                          <a:solidFill>
                            <a:schemeClr val="dk1"/>
                          </a:solidFill>
                          <a:latin typeface="+mn-lt"/>
                          <a:ea typeface="+mn-ea"/>
                          <a:cs typeface="+mn-cs"/>
                        </a:rPr>
                        <a:t>кл</a:t>
                      </a:r>
                      <a:r>
                        <a:rPr lang="ru-RU" sz="1200" kern="1200" dirty="0" smtClean="0">
                          <a:solidFill>
                            <a:schemeClr val="dk1"/>
                          </a:solidFill>
                          <a:latin typeface="+mn-lt"/>
                          <a:ea typeface="+mn-ea"/>
                          <a:cs typeface="+mn-cs"/>
                        </a:rPr>
                        <a:t>. – 56;</a:t>
                      </a:r>
                    </a:p>
                  </a:txBody>
                  <a:tcPr marL="40638" marR="40638" marT="0" marB="0" horzOverflow="overflow"/>
                </a:tc>
                <a:tc>
                  <a:txBody>
                    <a:bodyPr/>
                    <a:lstStyle/>
                    <a:p>
                      <a:r>
                        <a:rPr lang="ru-RU" sz="1200" b="1" u="sng" kern="1200" dirty="0" smtClean="0">
                          <a:solidFill>
                            <a:schemeClr val="dk1"/>
                          </a:solidFill>
                          <a:latin typeface="+mn-lt"/>
                          <a:ea typeface="+mn-ea"/>
                          <a:cs typeface="+mn-cs"/>
                        </a:rPr>
                        <a:t>Английский язык:</a:t>
                      </a:r>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10-11 </a:t>
                      </a:r>
                      <a:r>
                        <a:rPr lang="ru-RU" sz="1200" kern="1200" dirty="0" err="1" smtClean="0">
                          <a:solidFill>
                            <a:schemeClr val="dk1"/>
                          </a:solidFill>
                          <a:latin typeface="+mn-lt"/>
                          <a:ea typeface="+mn-ea"/>
                          <a:cs typeface="+mn-cs"/>
                        </a:rPr>
                        <a:t>кл</a:t>
                      </a:r>
                      <a:r>
                        <a:rPr lang="ru-RU" sz="1200" kern="1200" dirty="0" smtClean="0">
                          <a:solidFill>
                            <a:schemeClr val="dk1"/>
                          </a:solidFill>
                          <a:latin typeface="+mn-lt"/>
                          <a:ea typeface="+mn-ea"/>
                          <a:cs typeface="+mn-cs"/>
                        </a:rPr>
                        <a:t>. – 26;</a:t>
                      </a:r>
                    </a:p>
                    <a:p>
                      <a:r>
                        <a:rPr lang="ru-RU" sz="1200" b="1" u="sng" kern="1200" dirty="0" smtClean="0">
                          <a:solidFill>
                            <a:schemeClr val="dk1"/>
                          </a:solidFill>
                          <a:latin typeface="+mn-lt"/>
                          <a:ea typeface="+mn-ea"/>
                          <a:cs typeface="+mn-cs"/>
                        </a:rPr>
                        <a:t>Химия</a:t>
                      </a:r>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10-11 </a:t>
                      </a:r>
                      <a:r>
                        <a:rPr lang="ru-RU" sz="1200" kern="1200" dirty="0" err="1" smtClean="0">
                          <a:solidFill>
                            <a:schemeClr val="dk1"/>
                          </a:solidFill>
                          <a:latin typeface="+mn-lt"/>
                          <a:ea typeface="+mn-ea"/>
                          <a:cs typeface="+mn-cs"/>
                        </a:rPr>
                        <a:t>кл</a:t>
                      </a:r>
                      <a:r>
                        <a:rPr lang="ru-RU" sz="1200" kern="1200" dirty="0" smtClean="0">
                          <a:solidFill>
                            <a:schemeClr val="dk1"/>
                          </a:solidFill>
                          <a:latin typeface="+mn-lt"/>
                          <a:ea typeface="+mn-ea"/>
                          <a:cs typeface="+mn-cs"/>
                        </a:rPr>
                        <a:t>. - 54.</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Times New Roman" pitchFamily="18" charset="0"/>
                          <a:cs typeface="Times New Roman" pitchFamily="18" charset="0"/>
                        </a:rPr>
                        <a:t>Английский язык - 288</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sng" strike="noStrike" cap="none" normalizeH="0" baseline="0" dirty="0" smtClean="0">
                          <a:ln>
                            <a:noFill/>
                          </a:ln>
                          <a:solidFill>
                            <a:schemeClr val="tx1"/>
                          </a:solidFill>
                          <a:effectLst/>
                          <a:latin typeface="Times New Roman" pitchFamily="18" charset="0"/>
                          <a:cs typeface="Times New Roman" pitchFamily="18" charset="0"/>
                        </a:rPr>
                        <a:t>Химия -110</a:t>
                      </a:r>
                    </a:p>
                  </a:txBody>
                  <a:tcPr marL="40638" marR="40638" marT="0" marB="0" horzOverflow="overflow"/>
                </a:tc>
              </a:tr>
              <a:tr h="589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3) </a:t>
                      </a:r>
                      <a:r>
                        <a:rPr kumimoji="0" lang="ru-RU" sz="1200" u="none" strike="noStrike" cap="none" normalizeH="0" baseline="0" dirty="0" smtClean="0">
                          <a:ln>
                            <a:noFill/>
                          </a:ln>
                          <a:effectLst/>
                        </a:rPr>
                        <a:t>классы , реализующие программы профильного  обучения, и количество обучающихся в них</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107</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1536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a:t>
                      </a:r>
                      <a:r>
                        <a:rPr lang="ru-RU" sz="1800" kern="1200" dirty="0" smtClean="0">
                          <a:solidFill>
                            <a:schemeClr val="dk1"/>
                          </a:solidFill>
                          <a:latin typeface="+mn-lt"/>
                          <a:ea typeface="+mn-ea"/>
                          <a:cs typeface="+mn-cs"/>
                        </a:rPr>
                        <a:t> </a:t>
                      </a:r>
                      <a:r>
                        <a:rPr lang="ru-RU" sz="1200" kern="1200" dirty="0" smtClean="0">
                          <a:solidFill>
                            <a:schemeClr val="dk1"/>
                          </a:solidFill>
                          <a:latin typeface="+mn-lt"/>
                          <a:ea typeface="+mn-ea"/>
                          <a:cs typeface="+mn-cs"/>
                        </a:rPr>
                        <a:t>Обучение с использованием дистанционных форм (предмет, класс, количество)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0638" marR="40638" marT="0" marB="0" horzOverflow="overflow"/>
                </a:tc>
                <a:tc>
                  <a:txBody>
                    <a:bodyPr/>
                    <a:lstStyle/>
                    <a:p>
                      <a:r>
                        <a:rPr lang="ru-RU" sz="1100" kern="1200" dirty="0" smtClean="0">
                          <a:solidFill>
                            <a:schemeClr val="dk1"/>
                          </a:solidFill>
                          <a:latin typeface="+mn-lt"/>
                          <a:ea typeface="+mn-ea"/>
                          <a:cs typeface="+mn-cs"/>
                        </a:rPr>
                        <a:t>Математика – </a:t>
                      </a:r>
                    </a:p>
                    <a:p>
                      <a:r>
                        <a:rPr lang="ru-RU" sz="1100" kern="1200" dirty="0" smtClean="0">
                          <a:solidFill>
                            <a:schemeClr val="dk1"/>
                          </a:solidFill>
                          <a:latin typeface="+mn-lt"/>
                          <a:ea typeface="+mn-ea"/>
                          <a:cs typeface="+mn-cs"/>
                        </a:rPr>
                        <a:t>9 класс – 1 </a:t>
                      </a:r>
                      <a:r>
                        <a:rPr lang="ru-RU" sz="1100" kern="1200" dirty="0" err="1" smtClean="0">
                          <a:solidFill>
                            <a:schemeClr val="dk1"/>
                          </a:solidFill>
                          <a:latin typeface="+mn-lt"/>
                          <a:ea typeface="+mn-ea"/>
                          <a:cs typeface="+mn-cs"/>
                        </a:rPr>
                        <a:t>об-ся</a:t>
                      </a:r>
                      <a:endParaRPr lang="ru-RU" sz="1100" kern="1200" dirty="0" smtClean="0">
                        <a:solidFill>
                          <a:schemeClr val="dk1"/>
                        </a:solidFill>
                        <a:latin typeface="+mn-lt"/>
                        <a:ea typeface="+mn-ea"/>
                        <a:cs typeface="+mn-cs"/>
                      </a:endParaRPr>
                    </a:p>
                    <a:p>
                      <a:r>
                        <a:rPr lang="ru-RU" sz="1100" kern="1200" dirty="0" smtClean="0">
                          <a:solidFill>
                            <a:schemeClr val="dk1"/>
                          </a:solidFill>
                          <a:latin typeface="+mn-lt"/>
                          <a:ea typeface="+mn-ea"/>
                          <a:cs typeface="+mn-cs"/>
                        </a:rPr>
                        <a:t>Русский язык – </a:t>
                      </a:r>
                    </a:p>
                    <a:p>
                      <a:r>
                        <a:rPr lang="ru-RU" sz="1100" kern="1200" dirty="0" smtClean="0">
                          <a:solidFill>
                            <a:schemeClr val="dk1"/>
                          </a:solidFill>
                          <a:latin typeface="+mn-lt"/>
                          <a:ea typeface="+mn-ea"/>
                          <a:cs typeface="+mn-cs"/>
                        </a:rPr>
                        <a:t>8 класс – 2 </a:t>
                      </a:r>
                      <a:r>
                        <a:rPr lang="ru-RU" sz="1100" kern="1200" dirty="0" err="1" smtClean="0">
                          <a:solidFill>
                            <a:schemeClr val="dk1"/>
                          </a:solidFill>
                          <a:latin typeface="+mn-lt"/>
                          <a:ea typeface="+mn-ea"/>
                          <a:cs typeface="+mn-cs"/>
                        </a:rPr>
                        <a:t>об-ся</a:t>
                      </a:r>
                      <a:endParaRPr lang="ru-RU" sz="1100" kern="1200" dirty="0" smtClean="0">
                        <a:solidFill>
                          <a:schemeClr val="dk1"/>
                        </a:solidFill>
                        <a:latin typeface="+mn-lt"/>
                        <a:ea typeface="+mn-ea"/>
                        <a:cs typeface="+mn-cs"/>
                      </a:endParaRPr>
                    </a:p>
                    <a:p>
                      <a:r>
                        <a:rPr lang="ru-RU" sz="1100" kern="1200" dirty="0" smtClean="0">
                          <a:solidFill>
                            <a:schemeClr val="dk1"/>
                          </a:solidFill>
                          <a:latin typeface="+mn-lt"/>
                          <a:ea typeface="+mn-ea"/>
                          <a:cs typeface="+mn-cs"/>
                        </a:rPr>
                        <a:t>9 класс – 10 </a:t>
                      </a:r>
                      <a:r>
                        <a:rPr lang="ru-RU" sz="1100" kern="1200" dirty="0" err="1" smtClean="0">
                          <a:solidFill>
                            <a:schemeClr val="dk1"/>
                          </a:solidFill>
                          <a:latin typeface="+mn-lt"/>
                          <a:ea typeface="+mn-ea"/>
                          <a:cs typeface="+mn-cs"/>
                        </a:rPr>
                        <a:t>об-ся</a:t>
                      </a:r>
                      <a:endParaRPr lang="ru-RU" sz="1100" kern="1200" dirty="0" smtClean="0">
                        <a:solidFill>
                          <a:schemeClr val="dk1"/>
                        </a:solidFill>
                        <a:latin typeface="+mn-lt"/>
                        <a:ea typeface="+mn-ea"/>
                        <a:cs typeface="+mn-cs"/>
                      </a:endParaRPr>
                    </a:p>
                    <a:p>
                      <a:r>
                        <a:rPr lang="ru-RU" sz="1100" kern="1200" dirty="0" smtClean="0">
                          <a:solidFill>
                            <a:schemeClr val="dk1"/>
                          </a:solidFill>
                          <a:latin typeface="+mn-lt"/>
                          <a:ea typeface="+mn-ea"/>
                          <a:cs typeface="+mn-cs"/>
                        </a:rPr>
                        <a:t>Информатика и ИКТ –9 класс – 1 </a:t>
                      </a:r>
                      <a:r>
                        <a:rPr lang="ru-RU" sz="1100" kern="1200" dirty="0" err="1" smtClean="0">
                          <a:solidFill>
                            <a:schemeClr val="dk1"/>
                          </a:solidFill>
                          <a:latin typeface="+mn-lt"/>
                          <a:ea typeface="+mn-ea"/>
                          <a:cs typeface="+mn-cs"/>
                        </a:rPr>
                        <a:t>об-ся</a:t>
                      </a:r>
                      <a:endParaRPr lang="ru-RU" sz="1100" kern="1200" dirty="0" smtClean="0">
                        <a:solidFill>
                          <a:schemeClr val="dk1"/>
                        </a:solidFill>
                        <a:latin typeface="+mn-lt"/>
                        <a:ea typeface="+mn-ea"/>
                        <a:cs typeface="+mn-cs"/>
                      </a:endParaRPr>
                    </a:p>
                    <a:p>
                      <a:r>
                        <a:rPr lang="ru-RU" sz="1100" kern="1200" dirty="0" smtClean="0">
                          <a:solidFill>
                            <a:schemeClr val="dk1"/>
                          </a:solidFill>
                          <a:latin typeface="+mn-lt"/>
                          <a:ea typeface="+mn-ea"/>
                          <a:cs typeface="+mn-cs"/>
                        </a:rPr>
                        <a:t>Биология – </a:t>
                      </a:r>
                    </a:p>
                    <a:p>
                      <a:r>
                        <a:rPr lang="ru-RU" sz="1100" kern="1200" dirty="0" smtClean="0">
                          <a:solidFill>
                            <a:schemeClr val="dk1"/>
                          </a:solidFill>
                          <a:latin typeface="+mn-lt"/>
                          <a:ea typeface="+mn-ea"/>
                          <a:cs typeface="+mn-cs"/>
                        </a:rPr>
                        <a:t>9 класс – 1 </a:t>
                      </a:r>
                      <a:r>
                        <a:rPr lang="ru-RU" sz="1100" kern="1200" dirty="0" err="1" smtClean="0">
                          <a:solidFill>
                            <a:schemeClr val="dk1"/>
                          </a:solidFill>
                          <a:latin typeface="+mn-lt"/>
                          <a:ea typeface="+mn-ea"/>
                          <a:cs typeface="+mn-cs"/>
                        </a:rPr>
                        <a:t>об-ся</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589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5) </a:t>
                      </a:r>
                      <a:r>
                        <a:rPr kumimoji="0" lang="ru-RU" sz="1200" u="none" strike="noStrike" cap="none" normalizeH="0" baseline="0" dirty="0" smtClean="0">
                          <a:ln>
                            <a:noFill/>
                          </a:ln>
                          <a:effectLst/>
                        </a:rPr>
                        <a:t>классы, реализующие специальные (коррекционные) программы, и количество обучающихся в этих классах</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smtClean="0">
                          <a:ln>
                            <a:noFill/>
                          </a:ln>
                          <a:effectLst/>
                        </a:rPr>
                        <a:t>  нет</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smtClean="0">
                          <a:ln>
                            <a:noFill/>
                          </a:ln>
                          <a:effectLst/>
                        </a:rPr>
                        <a:t>  нет</a:t>
                      </a: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  нет</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  нет</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r h="372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smtClean="0">
                          <a:ln>
                            <a:noFill/>
                          </a:ln>
                          <a:effectLst/>
                        </a:rPr>
                        <a:t>5</a:t>
                      </a:r>
                      <a:r>
                        <a:rPr kumimoji="0" lang="ru-RU" sz="1200" u="none" strike="noStrike" cap="none" normalizeH="0" baseline="0" dirty="0" smtClean="0">
                          <a:ln>
                            <a:noFill/>
                          </a:ln>
                          <a:effectLst/>
                        </a:rPr>
                        <a:t>. Количество групп продленного дня</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2 гр.</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50(чел)</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40638" marR="40638"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0638" marR="40638" marT="0" marB="0" horzOverflow="overflow"/>
                </a:tc>
              </a:tr>
            </a:tbl>
          </a:graphicData>
        </a:graphic>
      </p:graphicFrame>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work.work-ПК\Desktop\1234.jpg"/>
          <p:cNvPicPr>
            <a:picLocks noChangeAspect="1" noChangeArrowheads="1"/>
          </p:cNvPicPr>
          <p:nvPr/>
        </p:nvPicPr>
        <p:blipFill>
          <a:blip r:embed="rId2" cstate="print"/>
          <a:srcRect/>
          <a:stretch>
            <a:fillRect/>
          </a:stretch>
        </p:blipFill>
        <p:spPr bwMode="auto">
          <a:xfrm rot="5400000">
            <a:off x="1073020" y="-1073020"/>
            <a:ext cx="6997959" cy="9144000"/>
          </a:xfrm>
          <a:prstGeom prst="rect">
            <a:avLst/>
          </a:prstGeom>
          <a:noFill/>
        </p:spPr>
      </p:pic>
      <p:pic>
        <p:nvPicPr>
          <p:cNvPr id="1027" name="Picture 3" descr="C:\Users\work.work-ПК\Desktop\logotip1.png"/>
          <p:cNvPicPr>
            <a:picLocks noChangeAspect="1" noChangeArrowheads="1"/>
          </p:cNvPicPr>
          <p:nvPr/>
        </p:nvPicPr>
        <p:blipFill>
          <a:blip r:embed="rId3" cstate="print"/>
          <a:srcRect/>
          <a:stretch>
            <a:fillRect/>
          </a:stretch>
        </p:blipFill>
        <p:spPr bwMode="auto">
          <a:xfrm>
            <a:off x="7380312" y="260648"/>
            <a:ext cx="1397000" cy="1397000"/>
          </a:xfrm>
          <a:prstGeom prst="rect">
            <a:avLst/>
          </a:prstGeom>
          <a:noFill/>
        </p:spPr>
      </p:pic>
      <p:sp>
        <p:nvSpPr>
          <p:cNvPr id="9" name="Заголовок 1"/>
          <p:cNvSpPr txBox="1">
            <a:spLocks/>
          </p:cNvSpPr>
          <p:nvPr/>
        </p:nvSpPr>
        <p:spPr>
          <a:xfrm>
            <a:off x="0" y="548680"/>
            <a:ext cx="7452320" cy="8640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accent6">
                    <a:lumMod val="50000"/>
                  </a:schemeClr>
                </a:solidFill>
                <a:effectLst/>
                <a:uLnTx/>
                <a:uFillTx/>
                <a:latin typeface="+mn-lt"/>
                <a:ea typeface="+mn-ea"/>
                <a:cs typeface="+mn-cs"/>
              </a:rPr>
              <a:t>КОМЛЕКТОВАНИЕ КЛАССОВ</a:t>
            </a:r>
            <a:endParaRPr kumimoji="0" lang="ru-RU" sz="44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11" name="Содержимое 5"/>
          <p:cNvGraphicFramePr>
            <a:graphicFrameLocks/>
          </p:cNvGraphicFramePr>
          <p:nvPr>
            <p:extLst>
              <p:ext uri="{D42A27DB-BD31-4B8C-83A1-F6EECF244321}">
                <p14:modId xmlns:p14="http://schemas.microsoft.com/office/powerpoint/2010/main" xmlns="" val="1581922428"/>
              </p:ext>
            </p:extLst>
          </p:nvPr>
        </p:nvGraphicFramePr>
        <p:xfrm>
          <a:off x="611560" y="2420888"/>
          <a:ext cx="6408440" cy="3073426"/>
        </p:xfrm>
        <a:graphic>
          <a:graphicData uri="http://schemas.openxmlformats.org/drawingml/2006/table">
            <a:tbl>
              <a:tblPr firstRow="1" bandRow="1">
                <a:tableStyleId>{8A107856-5554-42FB-B03E-39F5DBC370BA}</a:tableStyleId>
              </a:tblPr>
              <a:tblGrid>
                <a:gridCol w="1281688"/>
                <a:gridCol w="1281688"/>
                <a:gridCol w="1281688"/>
                <a:gridCol w="1281688"/>
                <a:gridCol w="1281688"/>
              </a:tblGrid>
              <a:tr h="604546">
                <a:tc>
                  <a:txBody>
                    <a:bodyPr/>
                    <a:lstStyle/>
                    <a:p>
                      <a:r>
                        <a:rPr lang="ru-RU" sz="2400" dirty="0" smtClean="0"/>
                        <a:t>год</a:t>
                      </a:r>
                      <a:endParaRPr lang="ru-RU" sz="2400" b="1" dirty="0"/>
                    </a:p>
                  </a:txBody>
                  <a:tcPr>
                    <a:cell3D prstMaterial="dkEdge">
                      <a:bevel/>
                      <a:lightRig rig="flood" dir="t"/>
                    </a:cell3D>
                  </a:tcPr>
                </a:tc>
                <a:tc>
                  <a:txBody>
                    <a:bodyPr/>
                    <a:lstStyle/>
                    <a:p>
                      <a:r>
                        <a:rPr lang="ru-RU" sz="2400" dirty="0" smtClean="0"/>
                        <a:t>1 класс</a:t>
                      </a:r>
                      <a:endParaRPr lang="ru-RU" sz="2400" b="1" dirty="0"/>
                    </a:p>
                  </a:txBody>
                  <a:tcPr>
                    <a:cell3D prstMaterial="dkEdge">
                      <a:bevel/>
                      <a:lightRig rig="flood" dir="t"/>
                    </a:cell3D>
                  </a:tcPr>
                </a:tc>
                <a:tc>
                  <a:txBody>
                    <a:bodyPr/>
                    <a:lstStyle/>
                    <a:p>
                      <a:r>
                        <a:rPr lang="ru-RU" sz="2400" dirty="0" smtClean="0"/>
                        <a:t>Кол-во</a:t>
                      </a:r>
                      <a:endParaRPr lang="ru-RU" sz="2400" b="1" dirty="0"/>
                    </a:p>
                  </a:txBody>
                  <a:tcPr>
                    <a:cell3D prstMaterial="dkEdge">
                      <a:bevel/>
                      <a:lightRig rig="flood" dir="t"/>
                    </a:cell3D>
                  </a:tcPr>
                </a:tc>
                <a:tc>
                  <a:txBody>
                    <a:bodyPr/>
                    <a:lstStyle/>
                    <a:p>
                      <a:r>
                        <a:rPr lang="ru-RU" sz="2400" dirty="0" smtClean="0"/>
                        <a:t>10 класс</a:t>
                      </a:r>
                      <a:endParaRPr lang="ru-RU" sz="2400" b="1" dirty="0"/>
                    </a:p>
                  </a:txBody>
                  <a:tcPr>
                    <a:cell3D prstMaterial="dkEdge">
                      <a:bevel/>
                      <a:lightRig rig="flood" dir="t"/>
                    </a:cell3D>
                  </a:tcPr>
                </a:tc>
                <a:tc>
                  <a:txBody>
                    <a:bodyPr/>
                    <a:lstStyle/>
                    <a:p>
                      <a:r>
                        <a:rPr lang="ru-RU" sz="2400" dirty="0" smtClean="0"/>
                        <a:t>Кол-во</a:t>
                      </a:r>
                      <a:endParaRPr lang="ru-RU" sz="2400" b="1" dirty="0"/>
                    </a:p>
                  </a:txBody>
                  <a:tcPr>
                    <a:cell3D prstMaterial="dkEdge">
                      <a:bevel/>
                      <a:lightRig rig="flood" dir="t"/>
                    </a:cell3D>
                  </a:tcPr>
                </a:tc>
              </a:tr>
              <a:tr h="604546">
                <a:tc>
                  <a:txBody>
                    <a:bodyPr/>
                    <a:lstStyle/>
                    <a:p>
                      <a:r>
                        <a:rPr lang="ru-RU" sz="2400" dirty="0" smtClean="0"/>
                        <a:t>2014-2015</a:t>
                      </a:r>
                      <a:endParaRPr lang="ru-RU" sz="2400" b="1" dirty="0"/>
                    </a:p>
                  </a:txBody>
                  <a:tcPr>
                    <a:cell3D prstMaterial="dkEdge">
                      <a:bevel/>
                      <a:lightRig rig="flood" dir="t"/>
                    </a:cell3D>
                  </a:tcPr>
                </a:tc>
                <a:tc>
                  <a:txBody>
                    <a:bodyPr/>
                    <a:lstStyle/>
                    <a:p>
                      <a:r>
                        <a:rPr lang="ru-RU" sz="2400" dirty="0" smtClean="0"/>
                        <a:t>4</a:t>
                      </a:r>
                      <a:endParaRPr lang="ru-RU" sz="2400" b="1" dirty="0"/>
                    </a:p>
                  </a:txBody>
                  <a:tcPr>
                    <a:cell3D prstMaterial="dkEdge">
                      <a:bevel/>
                      <a:lightRig rig="flood" dir="t"/>
                    </a:cell3D>
                  </a:tcPr>
                </a:tc>
                <a:tc>
                  <a:txBody>
                    <a:bodyPr/>
                    <a:lstStyle/>
                    <a:p>
                      <a:r>
                        <a:rPr lang="ru-RU" sz="2400" b="1" dirty="0" smtClean="0"/>
                        <a:t>120</a:t>
                      </a:r>
                      <a:endParaRPr lang="ru-RU" sz="2400" b="1" dirty="0"/>
                    </a:p>
                  </a:txBody>
                  <a:tcPr>
                    <a:cell3D prstMaterial="dkEdge">
                      <a:bevel/>
                      <a:lightRig rig="flood" dir="t"/>
                    </a:cell3D>
                  </a:tcPr>
                </a:tc>
                <a:tc>
                  <a:txBody>
                    <a:bodyPr/>
                    <a:lstStyle/>
                    <a:p>
                      <a:r>
                        <a:rPr lang="ru-RU" sz="2400" b="1" dirty="0" smtClean="0"/>
                        <a:t>2</a:t>
                      </a:r>
                      <a:endParaRPr lang="ru-RU" sz="2400" b="1" dirty="0"/>
                    </a:p>
                  </a:txBody>
                  <a:tcPr>
                    <a:cell3D prstMaterial="dkEdge">
                      <a:bevel/>
                      <a:lightRig rig="flood" dir="t"/>
                    </a:cell3D>
                  </a:tcPr>
                </a:tc>
                <a:tc>
                  <a:txBody>
                    <a:bodyPr/>
                    <a:lstStyle/>
                    <a:p>
                      <a:r>
                        <a:rPr lang="ru-RU" sz="2400" b="1" dirty="0" smtClean="0"/>
                        <a:t>56</a:t>
                      </a:r>
                      <a:endParaRPr lang="ru-RU" sz="2400" b="1" dirty="0"/>
                    </a:p>
                  </a:txBody>
                  <a:tcPr>
                    <a:cell3D prstMaterial="dkEdge">
                      <a:bevel/>
                      <a:lightRig rig="flood" dir="t"/>
                    </a:cell3D>
                  </a:tcPr>
                </a:tc>
              </a:tr>
              <a:tr h="604546">
                <a:tc>
                  <a:txBody>
                    <a:bodyPr/>
                    <a:lstStyle/>
                    <a:p>
                      <a:r>
                        <a:rPr lang="ru-RU" sz="2400" dirty="0" smtClean="0"/>
                        <a:t>2015-2016</a:t>
                      </a:r>
                      <a:endParaRPr lang="ru-RU" sz="2400" b="1" dirty="0"/>
                    </a:p>
                  </a:txBody>
                  <a:tcPr>
                    <a:cell3D prstMaterial="dkEdge">
                      <a:bevel/>
                      <a:lightRig rig="flood" dir="t"/>
                    </a:cell3D>
                  </a:tcPr>
                </a:tc>
                <a:tc>
                  <a:txBody>
                    <a:bodyPr/>
                    <a:lstStyle/>
                    <a:p>
                      <a:r>
                        <a:rPr lang="ru-RU" sz="2400" dirty="0" smtClean="0"/>
                        <a:t>5</a:t>
                      </a:r>
                      <a:endParaRPr lang="ru-RU" sz="2400" b="1" dirty="0"/>
                    </a:p>
                  </a:txBody>
                  <a:tcPr>
                    <a:cell3D prstMaterial="dkEdge">
                      <a:bevel/>
                      <a:lightRig rig="flood" dir="t"/>
                    </a:cell3D>
                  </a:tcPr>
                </a:tc>
                <a:tc>
                  <a:txBody>
                    <a:bodyPr/>
                    <a:lstStyle/>
                    <a:p>
                      <a:r>
                        <a:rPr lang="ru-RU" sz="2400" b="1" dirty="0" smtClean="0"/>
                        <a:t>151</a:t>
                      </a:r>
                      <a:endParaRPr lang="ru-RU" sz="2400" b="1" dirty="0"/>
                    </a:p>
                  </a:txBody>
                  <a:tcPr>
                    <a:cell3D prstMaterial="dkEdge">
                      <a:bevel/>
                      <a:lightRig rig="flood" dir="t"/>
                    </a:cell3D>
                  </a:tcPr>
                </a:tc>
                <a:tc>
                  <a:txBody>
                    <a:bodyPr/>
                    <a:lstStyle/>
                    <a:p>
                      <a:r>
                        <a:rPr lang="ru-RU" sz="2400" b="1" dirty="0" smtClean="0"/>
                        <a:t>2</a:t>
                      </a:r>
                      <a:endParaRPr lang="ru-RU" sz="2400" b="1" dirty="0"/>
                    </a:p>
                  </a:txBody>
                  <a:tcPr>
                    <a:cell3D prstMaterial="dkEdge">
                      <a:bevel/>
                      <a:lightRig rig="flood" dir="t"/>
                    </a:cell3D>
                  </a:tcPr>
                </a:tc>
                <a:tc>
                  <a:txBody>
                    <a:bodyPr/>
                    <a:lstStyle/>
                    <a:p>
                      <a:r>
                        <a:rPr lang="ru-RU" sz="2400" b="1" dirty="0" smtClean="0"/>
                        <a:t>56</a:t>
                      </a:r>
                      <a:endParaRPr lang="ru-RU" sz="2400" b="1" dirty="0"/>
                    </a:p>
                  </a:txBody>
                  <a:tcPr>
                    <a:cell3D prstMaterial="dkEdge">
                      <a:bevel/>
                      <a:lightRig rig="flood" dir="t"/>
                    </a:cell3D>
                  </a:tcPr>
                </a:tc>
              </a:tr>
              <a:tr h="604546">
                <a:tc>
                  <a:txBody>
                    <a:bodyPr/>
                    <a:lstStyle/>
                    <a:p>
                      <a:r>
                        <a:rPr lang="ru-RU" sz="2400" dirty="0" smtClean="0"/>
                        <a:t>2016-2017</a:t>
                      </a:r>
                      <a:endParaRPr lang="ru-RU" sz="2400" b="1" dirty="0"/>
                    </a:p>
                  </a:txBody>
                  <a:tcPr>
                    <a:cell3D prstMaterial="dkEdge">
                      <a:bevel/>
                      <a:lightRig rig="flood" dir="t"/>
                    </a:cell3D>
                  </a:tcPr>
                </a:tc>
                <a:tc>
                  <a:txBody>
                    <a:bodyPr/>
                    <a:lstStyle/>
                    <a:p>
                      <a:r>
                        <a:rPr lang="ru-RU" sz="2400" dirty="0" smtClean="0"/>
                        <a:t>5</a:t>
                      </a:r>
                      <a:endParaRPr lang="ru-RU" sz="2400" b="1" dirty="0"/>
                    </a:p>
                  </a:txBody>
                  <a:tcPr>
                    <a:cell3D prstMaterial="dkEdge">
                      <a:bevel/>
                      <a:lightRig rig="flood" dir="t"/>
                    </a:cell3D>
                  </a:tcPr>
                </a:tc>
                <a:tc>
                  <a:txBody>
                    <a:bodyPr/>
                    <a:lstStyle/>
                    <a:p>
                      <a:r>
                        <a:rPr lang="ru-RU" sz="2400" b="1" dirty="0" smtClean="0"/>
                        <a:t>153</a:t>
                      </a:r>
                      <a:endParaRPr lang="ru-RU" sz="2400" b="1" dirty="0"/>
                    </a:p>
                  </a:txBody>
                  <a:tcPr>
                    <a:cell3D prstMaterial="dkEdge">
                      <a:bevel/>
                      <a:lightRig rig="flood" dir="t"/>
                    </a:cell3D>
                  </a:tcPr>
                </a:tc>
                <a:tc>
                  <a:txBody>
                    <a:bodyPr/>
                    <a:lstStyle/>
                    <a:p>
                      <a:r>
                        <a:rPr lang="ru-RU" sz="2400" b="1" dirty="0" smtClean="0"/>
                        <a:t>2</a:t>
                      </a:r>
                      <a:endParaRPr lang="ru-RU" sz="2400" b="1" dirty="0"/>
                    </a:p>
                  </a:txBody>
                  <a:tcPr>
                    <a:cell3D prstMaterial="dkEdge">
                      <a:bevel/>
                      <a:lightRig rig="flood" dir="t"/>
                    </a:cell3D>
                  </a:tcPr>
                </a:tc>
                <a:tc>
                  <a:txBody>
                    <a:bodyPr/>
                    <a:lstStyle/>
                    <a:p>
                      <a:r>
                        <a:rPr lang="ru-RU" sz="2400" b="1" dirty="0" smtClean="0"/>
                        <a:t>56</a:t>
                      </a:r>
                      <a:endParaRPr lang="ru-RU" sz="2400" b="1" dirty="0"/>
                    </a:p>
                  </a:txBody>
                  <a:tcPr>
                    <a:cell3D prstMaterial="dkEdge">
                      <a:bevel/>
                      <a:lightRig rig="flood" dir="t"/>
                    </a:cell3D>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2020</Words>
  <Application>Microsoft Office PowerPoint</Application>
  <PresentationFormat>Экран (4:3)</PresentationFormat>
  <Paragraphs>492</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USER</cp:lastModifiedBy>
  <cp:revision>67</cp:revision>
  <dcterms:created xsi:type="dcterms:W3CDTF">2016-09-07T12:00:36Z</dcterms:created>
  <dcterms:modified xsi:type="dcterms:W3CDTF">2016-09-09T14:34:47Z</dcterms:modified>
</cp:coreProperties>
</file>